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sap" panose="020B0604020202020204" charset="0"/>
      <p:regular r:id="rId18"/>
    </p:embeddedFont>
    <p:embeddedFont>
      <p:font typeface="Asap Bold" panose="020B0604020202020204" charset="0"/>
      <p:regular r:id="rId19"/>
    </p:embeddedFont>
    <p:embeddedFont>
      <p:font typeface="Cabin" panose="020B0604020202020204" charset="0"/>
      <p:regular r:id="rId20"/>
    </p:embeddedFont>
    <p:embeddedFont>
      <p:font typeface="Cabin Bold" panose="020B0604020202020204" charset="0"/>
      <p:regular r:id="rId21"/>
    </p:embeddedFont>
    <p:embeddedFont>
      <p:font typeface="Cabin Semi-Bold" panose="020B0604020202020204" charset="0"/>
      <p:regular r:id="rId22"/>
    </p:embeddedFont>
    <p:embeddedFont>
      <p:font typeface="Faustina" panose="020B0604020202020204" charset="0"/>
      <p:regular r:id="rId23"/>
    </p:embeddedFont>
    <p:embeddedFont>
      <p:font typeface="Faustina Bold" panose="020B0604020202020204" charset="0"/>
      <p:regular r:id="rId24"/>
    </p:embeddedFont>
    <p:embeddedFont>
      <p:font typeface="Noto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39626" y="-16028"/>
            <a:ext cx="18367252" cy="10319056"/>
          </a:xfrm>
          <a:custGeom>
            <a:avLst/>
            <a:gdLst/>
            <a:ahLst/>
            <a:cxnLst/>
            <a:rect l="l" t="t" r="r" b="b"/>
            <a:pathLst>
              <a:path w="18367252" h="10319056">
                <a:moveTo>
                  <a:pt x="0" y="0"/>
                </a:moveTo>
                <a:lnTo>
                  <a:pt x="18367252" y="0"/>
                </a:lnTo>
                <a:lnTo>
                  <a:pt x="18367252" y="10319056"/>
                </a:lnTo>
                <a:lnTo>
                  <a:pt x="0" y="10319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8273990">
            <a:off x="8450116" y="2747914"/>
            <a:ext cx="9818251" cy="4913878"/>
            <a:chOff x="0" y="0"/>
            <a:chExt cx="862602" cy="431719"/>
          </a:xfrm>
        </p:grpSpPr>
        <p:sp>
          <p:nvSpPr>
            <p:cNvPr id="4" name="Freeform 4"/>
            <p:cNvSpPr/>
            <p:nvPr/>
          </p:nvSpPr>
          <p:spPr>
            <a:xfrm>
              <a:off x="0" y="0"/>
              <a:ext cx="862602" cy="431719"/>
            </a:xfrm>
            <a:custGeom>
              <a:avLst/>
              <a:gdLst/>
              <a:ahLst/>
              <a:cxnLst/>
              <a:rect l="l" t="t" r="r" b="b"/>
              <a:pathLst>
                <a:path w="862602" h="431719">
                  <a:moveTo>
                    <a:pt x="431301" y="0"/>
                  </a:moveTo>
                  <a:cubicBezTo>
                    <a:pt x="193100" y="0"/>
                    <a:pt x="0" y="96643"/>
                    <a:pt x="0" y="215859"/>
                  </a:cubicBezTo>
                  <a:cubicBezTo>
                    <a:pt x="0" y="335075"/>
                    <a:pt x="193100" y="431719"/>
                    <a:pt x="431301" y="431719"/>
                  </a:cubicBezTo>
                  <a:cubicBezTo>
                    <a:pt x="669502" y="431719"/>
                    <a:pt x="862602" y="335075"/>
                    <a:pt x="862602" y="215859"/>
                  </a:cubicBezTo>
                  <a:cubicBezTo>
                    <a:pt x="862602" y="96643"/>
                    <a:pt x="669502" y="0"/>
                    <a:pt x="431301"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5" name="TextBox 5"/>
            <p:cNvSpPr txBox="1"/>
            <p:nvPr/>
          </p:nvSpPr>
          <p:spPr>
            <a:xfrm>
              <a:off x="80869" y="2374"/>
              <a:ext cx="700864" cy="388871"/>
            </a:xfrm>
            <a:prstGeom prst="rect">
              <a:avLst/>
            </a:prstGeom>
          </p:spPr>
          <p:txBody>
            <a:bodyPr lIns="50800" tIns="50800" rIns="50800" bIns="50800" rtlCol="0" anchor="ctr"/>
            <a:lstStyle/>
            <a:p>
              <a:pPr algn="ctr">
                <a:lnSpc>
                  <a:spcPts val="2100"/>
                </a:lnSpc>
              </a:pPr>
              <a:endParaRPr/>
            </a:p>
          </p:txBody>
        </p:sp>
      </p:grpSp>
      <p:grpSp>
        <p:nvGrpSpPr>
          <p:cNvPr id="6" name="Group 6"/>
          <p:cNvGrpSpPr>
            <a:grpSpLocks noChangeAspect="1"/>
          </p:cNvGrpSpPr>
          <p:nvPr/>
        </p:nvGrpSpPr>
        <p:grpSpPr>
          <a:xfrm>
            <a:off x="10480986" y="1093059"/>
            <a:ext cx="5756512" cy="8223589"/>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009" r="-57009"/>
              </a:stretch>
            </a:blipFill>
          </p:spPr>
          <p:txBody>
            <a:bodyPr/>
            <a:lstStyle/>
            <a:p>
              <a:endParaRPr lang="en-US"/>
            </a:p>
          </p:txBody>
        </p:sp>
      </p:grpSp>
      <p:grpSp>
        <p:nvGrpSpPr>
          <p:cNvPr id="8" name="Group 8"/>
          <p:cNvGrpSpPr/>
          <p:nvPr/>
        </p:nvGrpSpPr>
        <p:grpSpPr>
          <a:xfrm>
            <a:off x="1028700" y="1028700"/>
            <a:ext cx="3254428" cy="782909"/>
            <a:chOff x="0" y="0"/>
            <a:chExt cx="4339238" cy="1043879"/>
          </a:xfrm>
        </p:grpSpPr>
        <p:sp>
          <p:nvSpPr>
            <p:cNvPr id="9" name="TextBox 9"/>
            <p:cNvSpPr txBox="1"/>
            <p:nvPr/>
          </p:nvSpPr>
          <p:spPr>
            <a:xfrm>
              <a:off x="1711796" y="243325"/>
              <a:ext cx="2627441" cy="525634"/>
            </a:xfrm>
            <a:prstGeom prst="rect">
              <a:avLst/>
            </a:prstGeom>
          </p:spPr>
          <p:txBody>
            <a:bodyPr lIns="0" tIns="0" rIns="0" bIns="0" rtlCol="0" anchor="t">
              <a:spAutoFit/>
            </a:bodyPr>
            <a:lstStyle/>
            <a:p>
              <a:pPr algn="l">
                <a:lnSpc>
                  <a:spcPts val="3339"/>
                </a:lnSpc>
              </a:pPr>
              <a:r>
                <a:rPr lang="en-US" sz="2385" spc="181">
                  <a:solidFill>
                    <a:srgbClr val="FAFAF9"/>
                  </a:solidFill>
                  <a:latin typeface="Faustina"/>
                  <a:ea typeface="Faustina"/>
                  <a:cs typeface="Faustina"/>
                  <a:sym typeface="Faustina"/>
                </a:rPr>
                <a:t>Nhóm 3</a:t>
              </a:r>
            </a:p>
          </p:txBody>
        </p:sp>
        <p:sp>
          <p:nvSpPr>
            <p:cNvPr id="10" name="Freeform 10"/>
            <p:cNvSpPr/>
            <p:nvPr/>
          </p:nvSpPr>
          <p:spPr>
            <a:xfrm>
              <a:off x="0" y="0"/>
              <a:ext cx="1424648" cy="1043879"/>
            </a:xfrm>
            <a:custGeom>
              <a:avLst/>
              <a:gdLst/>
              <a:ahLst/>
              <a:cxnLst/>
              <a:rect l="l" t="t" r="r" b="b"/>
              <a:pathLst>
                <a:path w="1424648" h="1043879">
                  <a:moveTo>
                    <a:pt x="0" y="0"/>
                  </a:moveTo>
                  <a:lnTo>
                    <a:pt x="1424648" y="0"/>
                  </a:lnTo>
                  <a:lnTo>
                    <a:pt x="1424648" y="1043879"/>
                  </a:lnTo>
                  <a:lnTo>
                    <a:pt x="0" y="1043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11" name="TextBox 11"/>
          <p:cNvSpPr txBox="1"/>
          <p:nvPr/>
        </p:nvSpPr>
        <p:spPr>
          <a:xfrm>
            <a:off x="1028700" y="8876067"/>
            <a:ext cx="2875777" cy="348488"/>
          </a:xfrm>
          <a:prstGeom prst="rect">
            <a:avLst/>
          </a:prstGeom>
        </p:spPr>
        <p:txBody>
          <a:bodyPr lIns="0" tIns="0" rIns="0" bIns="0" rtlCol="0" anchor="t">
            <a:spAutoFit/>
          </a:bodyPr>
          <a:lstStyle/>
          <a:p>
            <a:pPr algn="l">
              <a:lnSpc>
                <a:spcPts val="2842"/>
              </a:lnSpc>
            </a:pPr>
            <a:r>
              <a:rPr lang="en-US" sz="2030">
                <a:solidFill>
                  <a:srgbClr val="FAFAF9"/>
                </a:solidFill>
                <a:latin typeface="Asap"/>
                <a:ea typeface="Asap"/>
                <a:cs typeface="Asap"/>
                <a:sym typeface="Asap"/>
              </a:rPr>
              <a:t>Ngày... tháng... năm 2025</a:t>
            </a:r>
          </a:p>
        </p:txBody>
      </p:sp>
      <p:grpSp>
        <p:nvGrpSpPr>
          <p:cNvPr id="12" name="Group 12"/>
          <p:cNvGrpSpPr/>
          <p:nvPr/>
        </p:nvGrpSpPr>
        <p:grpSpPr>
          <a:xfrm>
            <a:off x="1028700" y="2857167"/>
            <a:ext cx="11559714" cy="3902330"/>
            <a:chOff x="0" y="0"/>
            <a:chExt cx="15412952" cy="5203106"/>
          </a:xfrm>
        </p:grpSpPr>
        <p:sp>
          <p:nvSpPr>
            <p:cNvPr id="13" name="TextBox 13"/>
            <p:cNvSpPr txBox="1"/>
            <p:nvPr/>
          </p:nvSpPr>
          <p:spPr>
            <a:xfrm>
              <a:off x="0" y="4593418"/>
              <a:ext cx="15412952" cy="609688"/>
            </a:xfrm>
            <a:prstGeom prst="rect">
              <a:avLst/>
            </a:prstGeom>
          </p:spPr>
          <p:txBody>
            <a:bodyPr lIns="0" tIns="0" rIns="0" bIns="0" rtlCol="0" anchor="t">
              <a:spAutoFit/>
            </a:bodyPr>
            <a:lstStyle/>
            <a:p>
              <a:pPr algn="l">
                <a:lnSpc>
                  <a:spcPts val="3802"/>
                </a:lnSpc>
              </a:pPr>
              <a:endParaRPr/>
            </a:p>
          </p:txBody>
        </p:sp>
        <p:sp>
          <p:nvSpPr>
            <p:cNvPr id="14" name="TextBox 14"/>
            <p:cNvSpPr txBox="1"/>
            <p:nvPr/>
          </p:nvSpPr>
          <p:spPr>
            <a:xfrm>
              <a:off x="0" y="57150"/>
              <a:ext cx="12106514" cy="4130435"/>
            </a:xfrm>
            <a:prstGeom prst="rect">
              <a:avLst/>
            </a:prstGeom>
          </p:spPr>
          <p:txBody>
            <a:bodyPr lIns="0" tIns="0" rIns="0" bIns="0" rtlCol="0" anchor="t">
              <a:spAutoFit/>
            </a:bodyPr>
            <a:lstStyle/>
            <a:p>
              <a:pPr algn="l">
                <a:lnSpc>
                  <a:spcPts val="8076"/>
                </a:lnSpc>
              </a:pPr>
              <a:r>
                <a:rPr lang="en-US" sz="7275">
                  <a:solidFill>
                    <a:srgbClr val="FAFAF9"/>
                  </a:solidFill>
                  <a:latin typeface="Faustina"/>
                  <a:ea typeface="Faustina"/>
                  <a:cs typeface="Faustina"/>
                  <a:sym typeface="Faustina"/>
                </a:rPr>
                <a:t>Hệ thống Quản lý bán hàng cho cửa hàng quần áo</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8367252" cy="10319056"/>
          </a:xfrm>
          <a:custGeom>
            <a:avLst/>
            <a:gdLst/>
            <a:ahLst/>
            <a:cxnLst/>
            <a:rect l="l" t="t" r="r" b="b"/>
            <a:pathLst>
              <a:path w="18367252" h="10319056">
                <a:moveTo>
                  <a:pt x="18367252" y="10319056"/>
                </a:moveTo>
                <a:lnTo>
                  <a:pt x="0" y="10319056"/>
                </a:lnTo>
                <a:lnTo>
                  <a:pt x="0" y="0"/>
                </a:lnTo>
                <a:lnTo>
                  <a:pt x="18367252" y="0"/>
                </a:lnTo>
                <a:lnTo>
                  <a:pt x="18367252" y="1031905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295072" y="2614750"/>
            <a:ext cx="9463752" cy="5687738"/>
          </a:xfrm>
          <a:custGeom>
            <a:avLst/>
            <a:gdLst/>
            <a:ahLst/>
            <a:cxnLst/>
            <a:rect l="l" t="t" r="r" b="b"/>
            <a:pathLst>
              <a:path w="9463752" h="5687738">
                <a:moveTo>
                  <a:pt x="0" y="0"/>
                </a:moveTo>
                <a:lnTo>
                  <a:pt x="9463752" y="0"/>
                </a:lnTo>
                <a:lnTo>
                  <a:pt x="9463752" y="5687738"/>
                </a:lnTo>
                <a:lnTo>
                  <a:pt x="0" y="5687738"/>
                </a:lnTo>
                <a:lnTo>
                  <a:pt x="0" y="0"/>
                </a:lnTo>
                <a:close/>
              </a:path>
            </a:pathLst>
          </a:custGeom>
          <a:blipFill>
            <a:blip r:embed="rId4"/>
            <a:stretch>
              <a:fillRect l="-1649"/>
            </a:stretch>
          </a:blipFill>
        </p:spPr>
        <p:txBody>
          <a:bodyPr/>
          <a:lstStyle/>
          <a:p>
            <a:endParaRPr lang="en-US"/>
          </a:p>
        </p:txBody>
      </p:sp>
      <p:sp>
        <p:nvSpPr>
          <p:cNvPr id="4" name="TextBox 4"/>
          <p:cNvSpPr txBox="1"/>
          <p:nvPr/>
        </p:nvSpPr>
        <p:spPr>
          <a:xfrm>
            <a:off x="1028700" y="1038225"/>
            <a:ext cx="14303504" cy="1123950"/>
          </a:xfrm>
          <a:prstGeom prst="rect">
            <a:avLst/>
          </a:prstGeom>
        </p:spPr>
        <p:txBody>
          <a:bodyPr lIns="0" tIns="0" rIns="0" bIns="0" rtlCol="0" anchor="t">
            <a:spAutoFit/>
          </a:bodyPr>
          <a:lstStyle/>
          <a:p>
            <a:pPr algn="l">
              <a:lnSpc>
                <a:spcPts val="8999"/>
              </a:lnSpc>
            </a:pPr>
            <a:r>
              <a:rPr lang="en-US" sz="7499">
                <a:solidFill>
                  <a:srgbClr val="FAFAF9"/>
                </a:solidFill>
                <a:latin typeface="Faustina"/>
                <a:ea typeface="Faustina"/>
                <a:cs typeface="Faustina"/>
                <a:sym typeface="Faustina"/>
              </a:rPr>
              <a:t>Thiết kế Cơ sở Dữ liệu (ERD)</a:t>
            </a:r>
          </a:p>
        </p:txBody>
      </p:sp>
      <p:sp>
        <p:nvSpPr>
          <p:cNvPr id="5" name="TextBox 5"/>
          <p:cNvSpPr txBox="1"/>
          <p:nvPr/>
        </p:nvSpPr>
        <p:spPr>
          <a:xfrm>
            <a:off x="8758027" y="8395235"/>
            <a:ext cx="8825816" cy="1054100"/>
          </a:xfrm>
          <a:prstGeom prst="rect">
            <a:avLst/>
          </a:prstGeom>
        </p:spPr>
        <p:txBody>
          <a:bodyPr lIns="0" tIns="0" rIns="0" bIns="0" rtlCol="0" anchor="t">
            <a:spAutoFit/>
          </a:bodyPr>
          <a:lstStyle/>
          <a:p>
            <a:pPr algn="ctr">
              <a:lnSpc>
                <a:spcPts val="2800"/>
              </a:lnSpc>
              <a:spcBef>
                <a:spcPct val="0"/>
              </a:spcBef>
            </a:pPr>
            <a:r>
              <a:rPr lang="en-US" sz="2000">
                <a:solidFill>
                  <a:srgbClr val="FAFAF9"/>
                </a:solidFill>
                <a:latin typeface="Cabin"/>
                <a:ea typeface="Cabin"/>
                <a:cs typeface="Cabin"/>
                <a:sym typeface="Cabin"/>
              </a:rPr>
              <a:t>Sơ đồ biểu diễn các thực thể chính như LOAI_HANG, SAN_PHAM, KHACH_HANG, NHAN_VIEN, HOA_DON, PHIEU_BAO_HANH, PHIEU_XUAT_KHO, CHITIET_HOA_DON và mối quan hệ giữa chúng.</a:t>
            </a:r>
          </a:p>
        </p:txBody>
      </p:sp>
      <p:sp>
        <p:nvSpPr>
          <p:cNvPr id="6" name="TextBox 6"/>
          <p:cNvSpPr txBox="1"/>
          <p:nvPr/>
        </p:nvSpPr>
        <p:spPr>
          <a:xfrm>
            <a:off x="320462" y="3002844"/>
            <a:ext cx="2942332" cy="497840"/>
          </a:xfrm>
          <a:prstGeom prst="rect">
            <a:avLst/>
          </a:prstGeom>
        </p:spPr>
        <p:txBody>
          <a:bodyPr lIns="0" tIns="0" rIns="0" bIns="0" rtlCol="0" anchor="t">
            <a:spAutoFit/>
          </a:bodyPr>
          <a:lstStyle/>
          <a:p>
            <a:pPr algn="ctr">
              <a:lnSpc>
                <a:spcPts val="4059"/>
              </a:lnSpc>
              <a:spcBef>
                <a:spcPct val="0"/>
              </a:spcBef>
            </a:pPr>
            <a:r>
              <a:rPr lang="en-US" sz="2899">
                <a:solidFill>
                  <a:srgbClr val="FAFAF9"/>
                </a:solidFill>
                <a:latin typeface="Cabin"/>
                <a:ea typeface="Cabin"/>
                <a:cs typeface="Cabin"/>
                <a:sym typeface="Cabin"/>
              </a:rPr>
              <a:t>Các thực thể chính:</a:t>
            </a:r>
          </a:p>
        </p:txBody>
      </p:sp>
      <p:sp>
        <p:nvSpPr>
          <p:cNvPr id="7" name="TextBox 7"/>
          <p:cNvSpPr txBox="1"/>
          <p:nvPr/>
        </p:nvSpPr>
        <p:spPr>
          <a:xfrm>
            <a:off x="1046372" y="3904692"/>
            <a:ext cx="4432846"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LOAI_HANG: Danh mục sản phẩm</a:t>
            </a:r>
          </a:p>
        </p:txBody>
      </p:sp>
      <p:sp>
        <p:nvSpPr>
          <p:cNvPr id="8" name="TextBox 8"/>
          <p:cNvSpPr txBox="1"/>
          <p:nvPr/>
        </p:nvSpPr>
        <p:spPr>
          <a:xfrm>
            <a:off x="1028700" y="4384193"/>
            <a:ext cx="4846439"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KHACH_HANG: Thông tin khách hàng</a:t>
            </a:r>
          </a:p>
        </p:txBody>
      </p:sp>
      <p:sp>
        <p:nvSpPr>
          <p:cNvPr id="9" name="TextBox 9"/>
          <p:cNvSpPr txBox="1"/>
          <p:nvPr/>
        </p:nvSpPr>
        <p:spPr>
          <a:xfrm>
            <a:off x="1046372" y="4932833"/>
            <a:ext cx="3645545"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HOA_DON: Chi tiết hóa đơn</a:t>
            </a:r>
          </a:p>
        </p:txBody>
      </p:sp>
      <p:sp>
        <p:nvSpPr>
          <p:cNvPr id="10" name="TextBox 10"/>
          <p:cNvSpPr txBox="1"/>
          <p:nvPr/>
        </p:nvSpPr>
        <p:spPr>
          <a:xfrm>
            <a:off x="1046372" y="5485283"/>
            <a:ext cx="4561731"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PHIEU_XUAT_KHO: Phiếu xuất kho</a:t>
            </a:r>
          </a:p>
        </p:txBody>
      </p:sp>
      <p:sp>
        <p:nvSpPr>
          <p:cNvPr id="11" name="TextBox 11"/>
          <p:cNvSpPr txBox="1"/>
          <p:nvPr/>
        </p:nvSpPr>
        <p:spPr>
          <a:xfrm>
            <a:off x="1028700" y="6052973"/>
            <a:ext cx="4260205"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SAN_PHAM: Thông tin sản phẩm</a:t>
            </a:r>
          </a:p>
        </p:txBody>
      </p:sp>
      <p:sp>
        <p:nvSpPr>
          <p:cNvPr id="12" name="TextBox 12"/>
          <p:cNvSpPr txBox="1"/>
          <p:nvPr/>
        </p:nvSpPr>
        <p:spPr>
          <a:xfrm>
            <a:off x="1046372" y="6544463"/>
            <a:ext cx="4336107"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NHAN_VIEN: Thông tin nhân viên</a:t>
            </a:r>
          </a:p>
        </p:txBody>
      </p:sp>
      <p:sp>
        <p:nvSpPr>
          <p:cNvPr id="13" name="TextBox 13"/>
          <p:cNvSpPr txBox="1"/>
          <p:nvPr/>
        </p:nvSpPr>
        <p:spPr>
          <a:xfrm>
            <a:off x="1028700" y="7043097"/>
            <a:ext cx="6700027" cy="8248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CHITIET_HOA_DON: Chi tiết từng sản phẩm trong hóa đơn</a:t>
            </a:r>
          </a:p>
        </p:txBody>
      </p:sp>
      <p:sp>
        <p:nvSpPr>
          <p:cNvPr id="14" name="TextBox 14"/>
          <p:cNvSpPr txBox="1"/>
          <p:nvPr/>
        </p:nvSpPr>
        <p:spPr>
          <a:xfrm>
            <a:off x="1028700" y="8027506"/>
            <a:ext cx="4753421" cy="405765"/>
          </a:xfrm>
          <a:prstGeom prst="rect">
            <a:avLst/>
          </a:prstGeom>
        </p:spPr>
        <p:txBody>
          <a:bodyPr lIns="0" tIns="0" rIns="0" bIns="0" rtlCol="0" anchor="t">
            <a:spAutoFit/>
          </a:bodyPr>
          <a:lstStyle/>
          <a:p>
            <a:pPr algn="ctr">
              <a:lnSpc>
                <a:spcPts val="3359"/>
              </a:lnSpc>
              <a:spcBef>
                <a:spcPct val="0"/>
              </a:spcBef>
            </a:pPr>
            <a:r>
              <a:rPr lang="en-US" sz="2400">
                <a:solidFill>
                  <a:srgbClr val="FAFAF9"/>
                </a:solidFill>
                <a:latin typeface="Cabin"/>
                <a:ea typeface="Cabin"/>
                <a:cs typeface="Cabin"/>
                <a:sym typeface="Cabin"/>
              </a:rPr>
              <a:t>PHIEU_BAO_HANH: Phiếu bảo hành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rot="732514">
            <a:off x="4081272" y="14610"/>
            <a:ext cx="23365982" cy="17248343"/>
          </a:xfrm>
          <a:custGeom>
            <a:avLst/>
            <a:gdLst/>
            <a:ahLst/>
            <a:cxnLst/>
            <a:rect l="l" t="t" r="r" b="b"/>
            <a:pathLst>
              <a:path w="23365982" h="17248343">
                <a:moveTo>
                  <a:pt x="0" y="0"/>
                </a:moveTo>
                <a:lnTo>
                  <a:pt x="23365982" y="0"/>
                </a:lnTo>
                <a:lnTo>
                  <a:pt x="23365982" y="17248343"/>
                </a:lnTo>
                <a:lnTo>
                  <a:pt x="0" y="17248343"/>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32514">
            <a:off x="-9088466" y="-7268190"/>
            <a:ext cx="19326233" cy="14266274"/>
          </a:xfrm>
          <a:custGeom>
            <a:avLst/>
            <a:gdLst/>
            <a:ahLst/>
            <a:cxnLst/>
            <a:rect l="l" t="t" r="r" b="b"/>
            <a:pathLst>
              <a:path w="19326233" h="14266274">
                <a:moveTo>
                  <a:pt x="0" y="0"/>
                </a:moveTo>
                <a:lnTo>
                  <a:pt x="19326233" y="0"/>
                </a:lnTo>
                <a:lnTo>
                  <a:pt x="19326233" y="14266274"/>
                </a:lnTo>
                <a:lnTo>
                  <a:pt x="0" y="14266274"/>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444454" y="952500"/>
            <a:ext cx="9399091" cy="752476"/>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Cabin Bold"/>
                <a:ea typeface="Cabin Bold"/>
                <a:cs typeface="Cabin Bold"/>
                <a:sym typeface="Cabin Bold"/>
              </a:rPr>
              <a:t>Thiết kế Giao diện Người dùng (UI/UX)</a:t>
            </a:r>
          </a:p>
        </p:txBody>
      </p:sp>
      <p:sp>
        <p:nvSpPr>
          <p:cNvPr id="5" name="TextBox 5"/>
          <p:cNvSpPr txBox="1"/>
          <p:nvPr/>
        </p:nvSpPr>
        <p:spPr>
          <a:xfrm>
            <a:off x="574650" y="2587456"/>
            <a:ext cx="4864447" cy="596901"/>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abin"/>
                <a:ea typeface="Cabin"/>
                <a:cs typeface="Cabin"/>
                <a:sym typeface="Cabin"/>
              </a:rPr>
              <a:t>Nguyên tắc thiết kế UX/UI</a:t>
            </a:r>
          </a:p>
        </p:txBody>
      </p:sp>
      <p:sp>
        <p:nvSpPr>
          <p:cNvPr id="6" name="TextBox 6"/>
          <p:cNvSpPr txBox="1"/>
          <p:nvPr/>
        </p:nvSpPr>
        <p:spPr>
          <a:xfrm>
            <a:off x="1028700" y="3291480"/>
            <a:ext cx="11829306" cy="2501265"/>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Đơn giản &amp; Thân thiện: Bố cục rõ ràng, điều hướng dễ hiểu.</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Nhất quán: Màu sắc, font chữ, bố cục đồng bộ.</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Đáp ứng (Responsive): Hỗ trợ đa thiết bị (PC, di động).</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Phản hồi: Thông báo lỗi/thành công rõ ràng.</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Trực quan: Sử dụng biểu tượng, màu sắc để hiển thị trạng thái (ví dụ: trạng thái đơn hàng).</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Đa ngôn ngữ: Hỗ trợ tiếng Việt và tiếng Anh.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flipH="1" flipV="1">
            <a:off x="-20576" y="-16028"/>
            <a:ext cx="18367252" cy="10319056"/>
          </a:xfrm>
          <a:custGeom>
            <a:avLst/>
            <a:gdLst/>
            <a:ahLst/>
            <a:cxnLst/>
            <a:rect l="l" t="t" r="r" b="b"/>
            <a:pathLst>
              <a:path w="18367252" h="10319056">
                <a:moveTo>
                  <a:pt x="18367252" y="10319056"/>
                </a:moveTo>
                <a:lnTo>
                  <a:pt x="0" y="10319056"/>
                </a:lnTo>
                <a:lnTo>
                  <a:pt x="0" y="0"/>
                </a:lnTo>
                <a:lnTo>
                  <a:pt x="18367252" y="0"/>
                </a:lnTo>
                <a:lnTo>
                  <a:pt x="18367252" y="1031905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005642" y="2901342"/>
            <a:ext cx="6253658" cy="6356958"/>
          </a:xfrm>
          <a:custGeom>
            <a:avLst/>
            <a:gdLst/>
            <a:ahLst/>
            <a:cxnLst/>
            <a:rect l="l" t="t" r="r" b="b"/>
            <a:pathLst>
              <a:path w="6253658" h="6356958">
                <a:moveTo>
                  <a:pt x="0" y="0"/>
                </a:moveTo>
                <a:lnTo>
                  <a:pt x="6253658" y="0"/>
                </a:lnTo>
                <a:lnTo>
                  <a:pt x="6253658" y="6356958"/>
                </a:lnTo>
                <a:lnTo>
                  <a:pt x="0" y="635695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721658" y="569921"/>
            <a:ext cx="10844684" cy="2019736"/>
          </a:xfrm>
          <a:prstGeom prst="rect">
            <a:avLst/>
          </a:prstGeom>
        </p:spPr>
        <p:txBody>
          <a:bodyPr lIns="0" tIns="0" rIns="0" bIns="0" rtlCol="0" anchor="t">
            <a:spAutoFit/>
          </a:bodyPr>
          <a:lstStyle/>
          <a:p>
            <a:pPr algn="ctr">
              <a:lnSpc>
                <a:spcPts val="8056"/>
              </a:lnSpc>
            </a:pPr>
            <a:r>
              <a:rPr lang="en-US" sz="6713">
                <a:solidFill>
                  <a:srgbClr val="FAFAF9"/>
                </a:solidFill>
                <a:latin typeface="Faustina"/>
                <a:ea typeface="Faustina"/>
                <a:cs typeface="Faustina"/>
                <a:sym typeface="Faustina"/>
              </a:rPr>
              <a:t>Biểu đồ Luồng &amp; Tương tác Hệ thống (Activity Diagram)</a:t>
            </a:r>
          </a:p>
        </p:txBody>
      </p:sp>
      <p:sp>
        <p:nvSpPr>
          <p:cNvPr id="5" name="TextBox 5"/>
          <p:cNvSpPr txBox="1"/>
          <p:nvPr/>
        </p:nvSpPr>
        <p:spPr>
          <a:xfrm>
            <a:off x="2554041" y="3221727"/>
            <a:ext cx="8013714" cy="1044575"/>
          </a:xfrm>
          <a:prstGeom prst="rect">
            <a:avLst/>
          </a:prstGeom>
        </p:spPr>
        <p:txBody>
          <a:bodyPr lIns="0" tIns="0" rIns="0" bIns="0" rtlCol="0" anchor="t">
            <a:spAutoFit/>
          </a:bodyPr>
          <a:lstStyle/>
          <a:p>
            <a:pPr algn="l">
              <a:lnSpc>
                <a:spcPts val="2799"/>
              </a:lnSpc>
              <a:spcBef>
                <a:spcPct val="0"/>
              </a:spcBef>
            </a:pPr>
            <a:r>
              <a:rPr lang="en-US" sz="1999">
                <a:solidFill>
                  <a:srgbClr val="FAFAF9"/>
                </a:solidFill>
                <a:latin typeface="Asap"/>
                <a:ea typeface="Asap"/>
                <a:cs typeface="Asap"/>
                <a:sym typeface="Asap"/>
              </a:rPr>
              <a:t>Biểu đồ minh họa quy trình xử lý đơn hàng từ lúc khách hàng chọn sản phẩm, qua các bước xác nhận, kiểm tra kho, thanh toán, đến khi đơn hàng hoàn tất.</a:t>
            </a:r>
          </a:p>
        </p:txBody>
      </p:sp>
      <p:sp>
        <p:nvSpPr>
          <p:cNvPr id="6" name="TextBox 6"/>
          <p:cNvSpPr txBox="1"/>
          <p:nvPr/>
        </p:nvSpPr>
        <p:spPr>
          <a:xfrm>
            <a:off x="2554041" y="5105400"/>
            <a:ext cx="5722590" cy="2101850"/>
          </a:xfrm>
          <a:prstGeom prst="rect">
            <a:avLst/>
          </a:prstGeom>
        </p:spPr>
        <p:txBody>
          <a:bodyPr lIns="0" tIns="0" rIns="0" bIns="0" rtlCol="0" anchor="t">
            <a:spAutoFit/>
          </a:bodyPr>
          <a:lstStyle/>
          <a:p>
            <a:pPr algn="just">
              <a:lnSpc>
                <a:spcPts val="2799"/>
              </a:lnSpc>
              <a:spcBef>
                <a:spcPct val="0"/>
              </a:spcBef>
            </a:pPr>
            <a:r>
              <a:rPr lang="en-US" sz="1999" b="1">
                <a:solidFill>
                  <a:srgbClr val="FAFAF9"/>
                </a:solidFill>
                <a:latin typeface="Asap Bold"/>
                <a:ea typeface="Asap Bold"/>
                <a:cs typeface="Asap Bold"/>
                <a:sym typeface="Asap Bold"/>
              </a:rPr>
              <a:t>Các bước chính:</a:t>
            </a:r>
          </a:p>
          <a:p>
            <a:pPr marL="431797" lvl="1" indent="-215899" algn="just">
              <a:lnSpc>
                <a:spcPts val="2799"/>
              </a:lnSpc>
              <a:spcBef>
                <a:spcPct val="0"/>
              </a:spcBef>
              <a:buFont typeface="Arial"/>
              <a:buChar char="•"/>
            </a:pPr>
            <a:r>
              <a:rPr lang="en-US" sz="1999">
                <a:solidFill>
                  <a:srgbClr val="FAFAF9"/>
                </a:solidFill>
                <a:latin typeface="Asap"/>
                <a:ea typeface="Asap"/>
                <a:cs typeface="Asap"/>
                <a:sym typeface="Asap"/>
              </a:rPr>
              <a:t>Khách hàng chọn sản phẩm, đặt hàng.</a:t>
            </a:r>
          </a:p>
          <a:p>
            <a:pPr marL="431797" lvl="1" indent="-215899" algn="just">
              <a:lnSpc>
                <a:spcPts val="2799"/>
              </a:lnSpc>
              <a:spcBef>
                <a:spcPct val="0"/>
              </a:spcBef>
              <a:buFont typeface="Arial"/>
              <a:buChar char="•"/>
            </a:pPr>
            <a:r>
              <a:rPr lang="en-US" sz="1999">
                <a:solidFill>
                  <a:srgbClr val="FAFAF9"/>
                </a:solidFill>
                <a:latin typeface="Asap"/>
                <a:ea typeface="Asap"/>
                <a:cs typeface="Asap"/>
                <a:sym typeface="Asap"/>
              </a:rPr>
              <a:t>Nhân viên bán hàng xác nhận thông tin.</a:t>
            </a:r>
          </a:p>
          <a:p>
            <a:pPr marL="431797" lvl="1" indent="-215899" algn="just">
              <a:lnSpc>
                <a:spcPts val="2799"/>
              </a:lnSpc>
              <a:spcBef>
                <a:spcPct val="0"/>
              </a:spcBef>
              <a:buFont typeface="Arial"/>
              <a:buChar char="•"/>
            </a:pPr>
            <a:r>
              <a:rPr lang="en-US" sz="1999">
                <a:solidFill>
                  <a:srgbClr val="FAFAF9"/>
                </a:solidFill>
                <a:latin typeface="Asap"/>
                <a:ea typeface="Asap"/>
                <a:cs typeface="Asap"/>
                <a:sym typeface="Asap"/>
              </a:rPr>
              <a:t>Nhân viên kho kiểm tra tồn kho, lập phiếu xuất.</a:t>
            </a:r>
          </a:p>
          <a:p>
            <a:pPr marL="431797" lvl="1" indent="-215899" algn="just">
              <a:lnSpc>
                <a:spcPts val="2799"/>
              </a:lnSpc>
              <a:spcBef>
                <a:spcPct val="0"/>
              </a:spcBef>
              <a:buFont typeface="Arial"/>
              <a:buChar char="•"/>
            </a:pPr>
            <a:r>
              <a:rPr lang="en-US" sz="1999">
                <a:solidFill>
                  <a:srgbClr val="FAFAF9"/>
                </a:solidFill>
                <a:latin typeface="Asap"/>
                <a:ea typeface="Asap"/>
                <a:cs typeface="Asap"/>
                <a:sym typeface="Asap"/>
              </a:rPr>
              <a:t>Thu ngân xử lý thanh toán, tạo hóa đơn.</a:t>
            </a:r>
          </a:p>
          <a:p>
            <a:pPr marL="431797" lvl="1" indent="-215899" algn="just">
              <a:lnSpc>
                <a:spcPts val="2799"/>
              </a:lnSpc>
              <a:spcBef>
                <a:spcPct val="0"/>
              </a:spcBef>
              <a:buFont typeface="Arial"/>
              <a:buChar char="•"/>
            </a:pPr>
            <a:r>
              <a:rPr lang="en-US" sz="1999">
                <a:solidFill>
                  <a:srgbClr val="FAFAF9"/>
                </a:solidFill>
                <a:latin typeface="Asap"/>
                <a:ea typeface="Asap"/>
                <a:cs typeface="Asap"/>
                <a:sym typeface="Asap"/>
              </a:rPr>
              <a:t>Hệ thống gửi thông báo trạng thái đơn hàng.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22B3A"/>
        </a:solidFill>
        <a:effectLst/>
      </p:bgPr>
    </p:bg>
    <p:spTree>
      <p:nvGrpSpPr>
        <p:cNvPr id="1" name=""/>
        <p:cNvGrpSpPr/>
        <p:nvPr/>
      </p:nvGrpSpPr>
      <p:grpSpPr>
        <a:xfrm>
          <a:off x="0" y="0"/>
          <a:ext cx="0" cy="0"/>
          <a:chOff x="0" y="0"/>
          <a:chExt cx="0" cy="0"/>
        </a:xfrm>
      </p:grpSpPr>
      <p:grpSp>
        <p:nvGrpSpPr>
          <p:cNvPr id="2" name="Group 2"/>
          <p:cNvGrpSpPr/>
          <p:nvPr/>
        </p:nvGrpSpPr>
        <p:grpSpPr>
          <a:xfrm>
            <a:off x="514350" y="500286"/>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AFAF9"/>
            </a:solidFill>
          </p:spPr>
          <p:txBody>
            <a:bodyPr/>
            <a:lstStyle/>
            <a:p>
              <a:endParaRPr lang="en-US"/>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436558" y="3550552"/>
            <a:ext cx="7019655" cy="5308614"/>
          </a:xfrm>
          <a:custGeom>
            <a:avLst/>
            <a:gdLst/>
            <a:ahLst/>
            <a:cxnLst/>
            <a:rect l="l" t="t" r="r" b="b"/>
            <a:pathLst>
              <a:path w="7019655" h="5308614">
                <a:moveTo>
                  <a:pt x="0" y="0"/>
                </a:moveTo>
                <a:lnTo>
                  <a:pt x="7019655" y="0"/>
                </a:lnTo>
                <a:lnTo>
                  <a:pt x="7019655" y="5308615"/>
                </a:lnTo>
                <a:lnTo>
                  <a:pt x="0" y="530861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14350" y="1829201"/>
            <a:ext cx="17259300" cy="504826"/>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sap Bold"/>
                <a:ea typeface="Asap Bold"/>
                <a:cs typeface="Asap Bold"/>
                <a:sym typeface="Asap Bold"/>
              </a:rPr>
              <a:t>Biểu đồ Luồng &amp; Tương tác Hệ thống (Sequence Diagram)</a:t>
            </a:r>
          </a:p>
        </p:txBody>
      </p:sp>
      <p:sp>
        <p:nvSpPr>
          <p:cNvPr id="7" name="TextBox 7"/>
          <p:cNvSpPr txBox="1"/>
          <p:nvPr/>
        </p:nvSpPr>
        <p:spPr>
          <a:xfrm>
            <a:off x="1028700" y="2922644"/>
            <a:ext cx="17259300" cy="422276"/>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Asap"/>
                <a:ea typeface="Asap"/>
                <a:cs typeface="Asap"/>
                <a:sym typeface="Asap"/>
              </a:rPr>
              <a:t>Biểu đồ Trình tự (Sequence Diagram) cho Xử lý Đơn hàng</a:t>
            </a:r>
          </a:p>
        </p:txBody>
      </p:sp>
      <p:sp>
        <p:nvSpPr>
          <p:cNvPr id="8" name="TextBox 8"/>
          <p:cNvSpPr txBox="1"/>
          <p:nvPr/>
        </p:nvSpPr>
        <p:spPr>
          <a:xfrm>
            <a:off x="9658350" y="3809042"/>
            <a:ext cx="6398189" cy="1044575"/>
          </a:xfrm>
          <a:prstGeom prst="rect">
            <a:avLst/>
          </a:prstGeom>
        </p:spPr>
        <p:txBody>
          <a:bodyPr lIns="0" tIns="0" rIns="0" bIns="0" rtlCol="0" anchor="t">
            <a:spAutoFit/>
          </a:bodyPr>
          <a:lstStyle/>
          <a:p>
            <a:pPr algn="l">
              <a:lnSpc>
                <a:spcPts val="2799"/>
              </a:lnSpc>
            </a:pPr>
            <a:r>
              <a:rPr lang="en-US" sz="1999">
                <a:solidFill>
                  <a:srgbClr val="000000"/>
                </a:solidFill>
                <a:latin typeface="Asap"/>
                <a:ea typeface="Asap"/>
                <a:cs typeface="Asap"/>
                <a:sym typeface="Asap"/>
              </a:rPr>
              <a:t>Biểu đồ thể hiện chi tiết luồng thông điệp giữa Khách hàng, UI, Backend, Database và Payment Service trong quá trình xử lý đơn hàng.</a:t>
            </a:r>
          </a:p>
        </p:txBody>
      </p:sp>
      <p:sp>
        <p:nvSpPr>
          <p:cNvPr id="9" name="TextBox 9"/>
          <p:cNvSpPr txBox="1"/>
          <p:nvPr/>
        </p:nvSpPr>
        <p:spPr>
          <a:xfrm>
            <a:off x="9658350" y="5242835"/>
            <a:ext cx="17259300" cy="2543175"/>
          </a:xfrm>
          <a:prstGeom prst="rect">
            <a:avLst/>
          </a:prstGeom>
        </p:spPr>
        <p:txBody>
          <a:bodyPr lIns="0" tIns="0" rIns="0" bIns="0" rtlCol="0" anchor="t">
            <a:spAutoFit/>
          </a:bodyPr>
          <a:lstStyle/>
          <a:p>
            <a:pPr algn="l">
              <a:lnSpc>
                <a:spcPts val="3499"/>
              </a:lnSpc>
            </a:pPr>
            <a:r>
              <a:rPr lang="en-US" sz="2499" b="1">
                <a:solidFill>
                  <a:srgbClr val="000000"/>
                </a:solidFill>
                <a:latin typeface="Asap Bold"/>
                <a:ea typeface="Asap Bold"/>
                <a:cs typeface="Asap Bold"/>
                <a:sym typeface="Asap Bold"/>
              </a:rPr>
              <a:t>Tương tác chính:</a:t>
            </a:r>
          </a:p>
          <a:p>
            <a:pPr marL="431797" lvl="1" indent="-215899" algn="l">
              <a:lnSpc>
                <a:spcPts val="2799"/>
              </a:lnSpc>
              <a:spcBef>
                <a:spcPct val="0"/>
              </a:spcBef>
              <a:buFont typeface="Arial"/>
              <a:buChar char="•"/>
            </a:pPr>
            <a:r>
              <a:rPr lang="en-US" sz="1999">
                <a:solidFill>
                  <a:srgbClr val="000000"/>
                </a:solidFill>
                <a:latin typeface="Asap"/>
                <a:ea typeface="Asap"/>
                <a:cs typeface="Asap"/>
                <a:sym typeface="Asap"/>
              </a:rPr>
              <a:t>Khách hàng gửi yêu cầu đặt hàng qua UI.</a:t>
            </a:r>
          </a:p>
          <a:p>
            <a:pPr marL="431797" lvl="1" indent="-215899" algn="l">
              <a:lnSpc>
                <a:spcPts val="2799"/>
              </a:lnSpc>
              <a:spcBef>
                <a:spcPct val="0"/>
              </a:spcBef>
              <a:buFont typeface="Arial"/>
              <a:buChar char="•"/>
            </a:pPr>
            <a:r>
              <a:rPr lang="en-US" sz="1999">
                <a:solidFill>
                  <a:srgbClr val="000000"/>
                </a:solidFill>
                <a:latin typeface="Asap"/>
                <a:ea typeface="Asap"/>
                <a:cs typeface="Asap"/>
                <a:sym typeface="Asap"/>
              </a:rPr>
              <a:t>UI gửi yêu cầu đến Backend.</a:t>
            </a:r>
          </a:p>
          <a:p>
            <a:pPr marL="431797" lvl="1" indent="-215899" algn="l">
              <a:lnSpc>
                <a:spcPts val="2799"/>
              </a:lnSpc>
              <a:spcBef>
                <a:spcPct val="0"/>
              </a:spcBef>
              <a:buFont typeface="Arial"/>
              <a:buChar char="•"/>
            </a:pPr>
            <a:r>
              <a:rPr lang="en-US" sz="1999">
                <a:solidFill>
                  <a:srgbClr val="000000"/>
                </a:solidFill>
                <a:latin typeface="Asap"/>
                <a:ea typeface="Asap"/>
                <a:cs typeface="Asap"/>
                <a:sym typeface="Asap"/>
              </a:rPr>
              <a:t>Backend kiểm tra thông tin khách hàng và tồn kho trong Database.</a:t>
            </a:r>
          </a:p>
          <a:p>
            <a:pPr marL="431797" lvl="1" indent="-215899" algn="l">
              <a:lnSpc>
                <a:spcPts val="2799"/>
              </a:lnSpc>
              <a:spcBef>
                <a:spcPct val="0"/>
              </a:spcBef>
              <a:buFont typeface="Arial"/>
              <a:buChar char="•"/>
            </a:pPr>
            <a:r>
              <a:rPr lang="en-US" sz="1999">
                <a:solidFill>
                  <a:srgbClr val="000000"/>
                </a:solidFill>
                <a:latin typeface="Asap"/>
                <a:ea typeface="Asap"/>
                <a:cs typeface="Asap"/>
                <a:sym typeface="Asap"/>
              </a:rPr>
              <a:t>Backend tương tác với Payment Service để xử lý thanh toán.</a:t>
            </a:r>
          </a:p>
          <a:p>
            <a:pPr marL="431797" lvl="1" indent="-215899" algn="l">
              <a:lnSpc>
                <a:spcPts val="2799"/>
              </a:lnSpc>
              <a:spcBef>
                <a:spcPct val="0"/>
              </a:spcBef>
              <a:buFont typeface="Arial"/>
              <a:buChar char="•"/>
            </a:pPr>
            <a:r>
              <a:rPr lang="en-US" sz="1999">
                <a:solidFill>
                  <a:srgbClr val="000000"/>
                </a:solidFill>
                <a:latin typeface="Asap"/>
                <a:ea typeface="Asap"/>
                <a:cs typeface="Asap"/>
                <a:sym typeface="Asap"/>
              </a:rPr>
              <a:t>Backend cập nhật trạng thái và gửi thông báo.</a:t>
            </a:r>
          </a:p>
          <a:p>
            <a:pPr algn="l">
              <a:lnSpc>
                <a:spcPts val="2799"/>
              </a:lnSpc>
              <a:spcBef>
                <a:spcPct val="0"/>
              </a:spcBef>
            </a:pPr>
            <a:endParaRPr lang="en-US" sz="1999">
              <a:solidFill>
                <a:srgbClr val="000000"/>
              </a:solidFill>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40823"/>
            <a:ext cx="5077890" cy="1822450"/>
            <a:chOff x="0" y="0"/>
            <a:chExt cx="3830833" cy="1374882"/>
          </a:xfrm>
        </p:grpSpPr>
        <p:sp>
          <p:nvSpPr>
            <p:cNvPr id="3" name="Freeform 3"/>
            <p:cNvSpPr/>
            <p:nvPr/>
          </p:nvSpPr>
          <p:spPr>
            <a:xfrm>
              <a:off x="0" y="0"/>
              <a:ext cx="3830833" cy="1374882"/>
            </a:xfrm>
            <a:custGeom>
              <a:avLst/>
              <a:gdLst/>
              <a:ahLst/>
              <a:cxnLst/>
              <a:rect l="l" t="t" r="r" b="b"/>
              <a:pathLst>
                <a:path w="3830833" h="1374882">
                  <a:moveTo>
                    <a:pt x="0" y="0"/>
                  </a:moveTo>
                  <a:lnTo>
                    <a:pt x="3830833" y="0"/>
                  </a:lnTo>
                  <a:lnTo>
                    <a:pt x="3830833" y="1374882"/>
                  </a:lnTo>
                  <a:lnTo>
                    <a:pt x="0" y="1374882"/>
                  </a:lnTo>
                  <a:close/>
                </a:path>
              </a:pathLst>
            </a:custGeom>
            <a:solidFill>
              <a:srgbClr val="022B3A"/>
            </a:solidFill>
            <a:ln cap="sq">
              <a:noFill/>
              <a:prstDash val="solid"/>
              <a:miter/>
            </a:ln>
          </p:spPr>
          <p:txBody>
            <a:bodyPr/>
            <a:lstStyle/>
            <a:p>
              <a:endParaRPr lang="en-US"/>
            </a:p>
          </p:txBody>
        </p:sp>
        <p:sp>
          <p:nvSpPr>
            <p:cNvPr id="4" name="TextBox 4"/>
            <p:cNvSpPr txBox="1"/>
            <p:nvPr/>
          </p:nvSpPr>
          <p:spPr>
            <a:xfrm>
              <a:off x="0" y="-38100"/>
              <a:ext cx="3830833" cy="1412982"/>
            </a:xfrm>
            <a:prstGeom prst="rect">
              <a:avLst/>
            </a:prstGeom>
          </p:spPr>
          <p:txBody>
            <a:bodyPr lIns="254000" tIns="254000" rIns="254000" bIns="254000" rtlCol="0" anchor="ctr"/>
            <a:lstStyle/>
            <a:p>
              <a:pPr algn="l">
                <a:lnSpc>
                  <a:spcPts val="2799"/>
                </a:lnSpc>
              </a:pPr>
              <a:r>
                <a:rPr lang="en-US" sz="1999" b="1">
                  <a:solidFill>
                    <a:srgbClr val="FAFAF9"/>
                  </a:solidFill>
                  <a:latin typeface="Asap Bold"/>
                  <a:ea typeface="Asap Bold"/>
                  <a:cs typeface="Asap Bold"/>
                  <a:sym typeface="Asap Bold"/>
                </a:rPr>
                <a:t>Mục đích:</a:t>
              </a:r>
            </a:p>
            <a:p>
              <a:pPr algn="l">
                <a:lnSpc>
                  <a:spcPts val="2799"/>
                </a:lnSpc>
              </a:pPr>
              <a:r>
                <a:rPr lang="en-US" sz="1999" b="1">
                  <a:solidFill>
                    <a:srgbClr val="FAFAF9"/>
                  </a:solidFill>
                  <a:latin typeface="Asap Bold"/>
                  <a:ea typeface="Asap Bold"/>
                  <a:cs typeface="Asap Bold"/>
                  <a:sym typeface="Asap Bold"/>
                </a:rPr>
                <a:t>     Đảm bảo hệ thống đáp ứng yêu cầu, hoạt động ổn định và đáng tin cậy.</a:t>
              </a:r>
            </a:p>
            <a:p>
              <a:pPr algn="l">
                <a:lnSpc>
                  <a:spcPts val="2799"/>
                </a:lnSpc>
              </a:pPr>
              <a:endParaRPr lang="en-US" sz="1999" b="1">
                <a:solidFill>
                  <a:srgbClr val="FAFAF9"/>
                </a:solidFill>
                <a:latin typeface="Asap Bold"/>
                <a:ea typeface="Asap Bold"/>
                <a:cs typeface="Asap Bold"/>
                <a:sym typeface="Asap Bold"/>
              </a:endParaRPr>
            </a:p>
          </p:txBody>
        </p:sp>
      </p:grpSp>
      <p:sp>
        <p:nvSpPr>
          <p:cNvPr id="5" name="TextBox 5"/>
          <p:cNvSpPr txBox="1"/>
          <p:nvPr/>
        </p:nvSpPr>
        <p:spPr>
          <a:xfrm>
            <a:off x="1028700" y="1031298"/>
            <a:ext cx="6716988" cy="2752725"/>
          </a:xfrm>
          <a:prstGeom prst="rect">
            <a:avLst/>
          </a:prstGeom>
        </p:spPr>
        <p:txBody>
          <a:bodyPr lIns="0" tIns="0" rIns="0" bIns="0" rtlCol="0" anchor="t">
            <a:spAutoFit/>
          </a:bodyPr>
          <a:lstStyle/>
          <a:p>
            <a:pPr algn="l">
              <a:lnSpc>
                <a:spcPts val="7200"/>
              </a:lnSpc>
            </a:pPr>
            <a:r>
              <a:rPr lang="en-US" sz="6000" spc="-60">
                <a:solidFill>
                  <a:srgbClr val="022B3A"/>
                </a:solidFill>
                <a:latin typeface="Faustina"/>
                <a:ea typeface="Faustina"/>
                <a:cs typeface="Faustina"/>
                <a:sym typeface="Faustina"/>
              </a:rPr>
              <a:t>Đảm bảo Chất lượng: Chiến lược Kiểm thử</a:t>
            </a:r>
          </a:p>
          <a:p>
            <a:pPr algn="l">
              <a:lnSpc>
                <a:spcPts val="7200"/>
              </a:lnSpc>
            </a:pPr>
            <a:endParaRPr lang="en-US" sz="6000" spc="-60">
              <a:solidFill>
                <a:srgbClr val="022B3A"/>
              </a:solidFill>
              <a:latin typeface="Faustina"/>
              <a:ea typeface="Faustina"/>
              <a:cs typeface="Faustina"/>
              <a:sym typeface="Faustina"/>
            </a:endParaRPr>
          </a:p>
        </p:txBody>
      </p:sp>
      <p:sp>
        <p:nvSpPr>
          <p:cNvPr id="6" name="TextBox 6"/>
          <p:cNvSpPr txBox="1"/>
          <p:nvPr/>
        </p:nvSpPr>
        <p:spPr>
          <a:xfrm>
            <a:off x="1028700" y="3784023"/>
            <a:ext cx="13038237" cy="4114800"/>
          </a:xfrm>
          <a:prstGeom prst="rect">
            <a:avLst/>
          </a:prstGeom>
        </p:spPr>
        <p:txBody>
          <a:bodyPr lIns="0" tIns="0" rIns="0" bIns="0" rtlCol="0" anchor="t">
            <a:spAutoFit/>
          </a:bodyPr>
          <a:lstStyle/>
          <a:p>
            <a:pPr algn="just">
              <a:lnSpc>
                <a:spcPts val="3600"/>
              </a:lnSpc>
            </a:pPr>
            <a:r>
              <a:rPr lang="en-US" sz="3000">
                <a:solidFill>
                  <a:srgbClr val="022B3A"/>
                </a:solidFill>
                <a:latin typeface="Faustina"/>
                <a:ea typeface="Faustina"/>
                <a:cs typeface="Faustina"/>
                <a:sym typeface="Faustina"/>
              </a:rPr>
              <a:t>Các loại hình kiểm thử:</a:t>
            </a:r>
          </a:p>
          <a:p>
            <a:pPr marL="647700" lvl="1" indent="-323850" algn="just">
              <a:lnSpc>
                <a:spcPts val="3600"/>
              </a:lnSpc>
              <a:buFont typeface="Arial"/>
              <a:buChar char="•"/>
            </a:pPr>
            <a:r>
              <a:rPr lang="en-US" sz="3000">
                <a:solidFill>
                  <a:srgbClr val="022B3A"/>
                </a:solidFill>
                <a:latin typeface="Faustina"/>
                <a:ea typeface="Faustina"/>
                <a:cs typeface="Faustina"/>
                <a:sym typeface="Faustina"/>
              </a:rPr>
              <a:t>Unit Testing: Kiểm tra từng thành phần nhỏ (ví dụ: hàm tính giá).</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Integration Testing: Kiểm tra sự tương tác giữa các module (API với CSDL).</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System Testing: Kiểm tra toàn bộ hệ thống theo yêu cầu chức năng.</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Regression Testing: Đảm bảo các thay đổi không ảnh hưởng chức năng hiện có.</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Performance Testing: Kiểm tra hiệu suất dưới tải (ví dụ: JMeter).</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Security Testing: Kiểm tra lỗ hổng bảo mật (ví dụ: OWASP ZAP).</a:t>
            </a:r>
          </a:p>
          <a:p>
            <a:pPr marL="647700" lvl="1" indent="-323850" algn="just">
              <a:lnSpc>
                <a:spcPts val="3600"/>
              </a:lnSpc>
              <a:spcBef>
                <a:spcPct val="0"/>
              </a:spcBef>
              <a:buFont typeface="Arial"/>
              <a:buChar char="•"/>
            </a:pPr>
            <a:r>
              <a:rPr lang="en-US" sz="3000">
                <a:solidFill>
                  <a:srgbClr val="022B3A"/>
                </a:solidFill>
                <a:latin typeface="Faustina"/>
                <a:ea typeface="Faustina"/>
                <a:cs typeface="Faustina"/>
                <a:sym typeface="Faustina"/>
              </a:rPr>
              <a:t>UAT (User Acceptance Testing): Kiểm thử bởi người dùng cuối.</a:t>
            </a:r>
          </a:p>
          <a:p>
            <a:pPr algn="just">
              <a:lnSpc>
                <a:spcPts val="3600"/>
              </a:lnSpc>
              <a:spcBef>
                <a:spcPct val="0"/>
              </a:spcBef>
            </a:pPr>
            <a:endParaRPr lang="en-US" sz="3000">
              <a:solidFill>
                <a:srgbClr val="022B3A"/>
              </a:solidFill>
              <a:latin typeface="Faustina"/>
              <a:ea typeface="Faustina"/>
              <a:cs typeface="Faustina"/>
              <a:sym typeface="Faustina"/>
            </a:endParaRPr>
          </a:p>
        </p:txBody>
      </p:sp>
      <p:sp>
        <p:nvSpPr>
          <p:cNvPr id="7" name="TextBox 7"/>
          <p:cNvSpPr txBox="1"/>
          <p:nvPr/>
        </p:nvSpPr>
        <p:spPr>
          <a:xfrm>
            <a:off x="1028700" y="7898823"/>
            <a:ext cx="11420624" cy="914400"/>
          </a:xfrm>
          <a:prstGeom prst="rect">
            <a:avLst/>
          </a:prstGeom>
        </p:spPr>
        <p:txBody>
          <a:bodyPr lIns="0" tIns="0" rIns="0" bIns="0" rtlCol="0" anchor="t">
            <a:spAutoFit/>
          </a:bodyPr>
          <a:lstStyle/>
          <a:p>
            <a:pPr algn="l">
              <a:lnSpc>
                <a:spcPts val="3600"/>
              </a:lnSpc>
              <a:spcBef>
                <a:spcPct val="0"/>
              </a:spcBef>
            </a:pPr>
            <a:r>
              <a:rPr lang="en-US" sz="3000">
                <a:solidFill>
                  <a:srgbClr val="022B3A"/>
                </a:solidFill>
                <a:latin typeface="Faustina"/>
                <a:ea typeface="Faustina"/>
                <a:cs typeface="Faustina"/>
                <a:sym typeface="Faustina"/>
              </a:rPr>
              <a:t>Công cụ kiểm thử:</a:t>
            </a:r>
          </a:p>
          <a:p>
            <a:pPr algn="l">
              <a:lnSpc>
                <a:spcPts val="3600"/>
              </a:lnSpc>
              <a:spcBef>
                <a:spcPct val="0"/>
              </a:spcBef>
            </a:pPr>
            <a:r>
              <a:rPr lang="en-US" sz="3000">
                <a:solidFill>
                  <a:srgbClr val="022B3A"/>
                </a:solidFill>
                <a:latin typeface="Faustina"/>
                <a:ea typeface="Faustina"/>
                <a:cs typeface="Faustina"/>
                <a:sym typeface="Faustina"/>
              </a:rPr>
              <a:t>         Selenium, RestAssured, Jest, Postman, Cypress, JMeter, OWASP ZAP.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TextBox 2"/>
          <p:cNvSpPr txBox="1"/>
          <p:nvPr/>
        </p:nvSpPr>
        <p:spPr>
          <a:xfrm>
            <a:off x="3540130" y="898193"/>
            <a:ext cx="11207740" cy="2257425"/>
          </a:xfrm>
          <a:prstGeom prst="rect">
            <a:avLst/>
          </a:prstGeom>
        </p:spPr>
        <p:txBody>
          <a:bodyPr lIns="0" tIns="0" rIns="0" bIns="0" rtlCol="0" anchor="t">
            <a:spAutoFit/>
          </a:bodyPr>
          <a:lstStyle/>
          <a:p>
            <a:pPr algn="ctr">
              <a:lnSpc>
                <a:spcPts val="8999"/>
              </a:lnSpc>
            </a:pPr>
            <a:r>
              <a:rPr lang="en-US" sz="7499">
                <a:solidFill>
                  <a:srgbClr val="022B3A"/>
                </a:solidFill>
                <a:latin typeface="Faustina"/>
                <a:ea typeface="Faustina"/>
                <a:cs typeface="Faustina"/>
                <a:sym typeface="Faustina"/>
              </a:rPr>
              <a:t>Phạm vi Kiểm thử &amp; Tiêu chí Hoàn thành</a:t>
            </a:r>
          </a:p>
        </p:txBody>
      </p:sp>
      <p:sp>
        <p:nvSpPr>
          <p:cNvPr id="3" name="TextBox 3"/>
          <p:cNvSpPr txBox="1"/>
          <p:nvPr/>
        </p:nvSpPr>
        <p:spPr>
          <a:xfrm>
            <a:off x="1028700" y="3495354"/>
            <a:ext cx="15137160" cy="1371600"/>
          </a:xfrm>
          <a:prstGeom prst="rect">
            <a:avLst/>
          </a:prstGeom>
        </p:spPr>
        <p:txBody>
          <a:bodyPr lIns="0" tIns="0" rIns="0" bIns="0" rtlCol="0" anchor="t">
            <a:spAutoFit/>
          </a:bodyPr>
          <a:lstStyle/>
          <a:p>
            <a:pPr algn="l">
              <a:lnSpc>
                <a:spcPts val="3600"/>
              </a:lnSpc>
              <a:spcBef>
                <a:spcPct val="0"/>
              </a:spcBef>
            </a:pPr>
            <a:r>
              <a:rPr lang="en-US" sz="3000">
                <a:solidFill>
                  <a:srgbClr val="022B3A"/>
                </a:solidFill>
                <a:latin typeface="Faustina"/>
                <a:ea typeface="Faustina"/>
                <a:cs typeface="Faustina"/>
                <a:sym typeface="Faustina"/>
              </a:rPr>
              <a:t>Phạm vi kiểm thử:</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Kiểm thử hầu hết các tính năng chính từ SRS (Quản lý sản phẩm, đơn hàng, thanh toán, v.v.).</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Chỉ rõ các tính năng không kiểm thử (nếu có) và lý do.</a:t>
            </a:r>
          </a:p>
        </p:txBody>
      </p:sp>
      <p:sp>
        <p:nvSpPr>
          <p:cNvPr id="4" name="TextBox 4"/>
          <p:cNvSpPr txBox="1"/>
          <p:nvPr/>
        </p:nvSpPr>
        <p:spPr>
          <a:xfrm>
            <a:off x="1028700" y="5209854"/>
            <a:ext cx="10717560" cy="1828800"/>
          </a:xfrm>
          <a:prstGeom prst="rect">
            <a:avLst/>
          </a:prstGeom>
        </p:spPr>
        <p:txBody>
          <a:bodyPr lIns="0" tIns="0" rIns="0" bIns="0" rtlCol="0" anchor="t">
            <a:spAutoFit/>
          </a:bodyPr>
          <a:lstStyle/>
          <a:p>
            <a:pPr algn="l">
              <a:lnSpc>
                <a:spcPts val="3600"/>
              </a:lnSpc>
              <a:spcBef>
                <a:spcPct val="0"/>
              </a:spcBef>
            </a:pPr>
            <a:r>
              <a:rPr lang="en-US" sz="3000">
                <a:solidFill>
                  <a:srgbClr val="022B3A"/>
                </a:solidFill>
                <a:latin typeface="Faustina"/>
                <a:ea typeface="Faustina"/>
                <a:cs typeface="Faustina"/>
                <a:sym typeface="Faustina"/>
              </a:rPr>
              <a:t>Tiêu chí bắt đầu kiểm thử (Entry Criteria):</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Tất cả tài liệu yêu cầu (SRS) và thiết kế (SDD) đã được phê duyệt.</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Môi trường kiểm thử đã sẵn sàng và ổn định.</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Mã nguồn đã được tích hợp và triển khai.</a:t>
            </a:r>
          </a:p>
        </p:txBody>
      </p:sp>
      <p:sp>
        <p:nvSpPr>
          <p:cNvPr id="5" name="TextBox 5"/>
          <p:cNvSpPr txBox="1"/>
          <p:nvPr/>
        </p:nvSpPr>
        <p:spPr>
          <a:xfrm>
            <a:off x="1028700" y="7429500"/>
            <a:ext cx="10239821" cy="1828800"/>
          </a:xfrm>
          <a:prstGeom prst="rect">
            <a:avLst/>
          </a:prstGeom>
        </p:spPr>
        <p:txBody>
          <a:bodyPr lIns="0" tIns="0" rIns="0" bIns="0" rtlCol="0" anchor="t">
            <a:spAutoFit/>
          </a:bodyPr>
          <a:lstStyle/>
          <a:p>
            <a:pPr algn="l">
              <a:lnSpc>
                <a:spcPts val="3600"/>
              </a:lnSpc>
              <a:spcBef>
                <a:spcPct val="0"/>
              </a:spcBef>
            </a:pPr>
            <a:r>
              <a:rPr lang="en-US" sz="3000">
                <a:solidFill>
                  <a:srgbClr val="022B3A"/>
                </a:solidFill>
                <a:latin typeface="Faustina"/>
                <a:ea typeface="Faustina"/>
                <a:cs typeface="Faustina"/>
                <a:sym typeface="Faustina"/>
              </a:rPr>
              <a:t>Tiêu chí kết thúc kiểm thử (Exit Criteria):</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Tất cả các Test Case ưu tiên cao đã Passed (&gt;95%).</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Không còn lỗi chặn (Blocker) hoặc lỗi nghiêm trọng (Critical).</a:t>
            </a:r>
          </a:p>
          <a:p>
            <a:pPr marL="647700" lvl="1" indent="-323850" algn="l">
              <a:lnSpc>
                <a:spcPts val="3600"/>
              </a:lnSpc>
              <a:spcBef>
                <a:spcPct val="0"/>
              </a:spcBef>
              <a:buFont typeface="Arial"/>
              <a:buChar char="•"/>
            </a:pPr>
            <a:r>
              <a:rPr lang="en-US" sz="3000">
                <a:solidFill>
                  <a:srgbClr val="022B3A"/>
                </a:solidFill>
                <a:latin typeface="Faustina"/>
                <a:ea typeface="Faustina"/>
                <a:cs typeface="Faustina"/>
                <a:sym typeface="Faustina"/>
              </a:rPr>
              <a:t>Báo cáo kiểm thử tổng kết đã được phê duyệt.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4597236" y="-109466"/>
            <a:ext cx="8382000" cy="8229600"/>
          </a:xfrm>
          <a:custGeom>
            <a:avLst/>
            <a:gdLst/>
            <a:ahLst/>
            <a:cxnLst/>
            <a:rect l="l" t="t" r="r" b="b"/>
            <a:pathLst>
              <a:path w="8382000" h="8229600">
                <a:moveTo>
                  <a:pt x="0" y="0"/>
                </a:moveTo>
                <a:lnTo>
                  <a:pt x="8382000" y="0"/>
                </a:lnTo>
                <a:lnTo>
                  <a:pt x="8382000"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93145" y="2887996"/>
            <a:ext cx="2787953" cy="934230"/>
          </a:xfrm>
          <a:prstGeom prst="rect">
            <a:avLst/>
          </a:prstGeom>
        </p:spPr>
        <p:txBody>
          <a:bodyPr lIns="0" tIns="0" rIns="0" bIns="0" rtlCol="0" anchor="t">
            <a:spAutoFit/>
          </a:bodyPr>
          <a:lstStyle/>
          <a:p>
            <a:pPr algn="ctr">
              <a:lnSpc>
                <a:spcPts val="7745"/>
              </a:lnSpc>
            </a:pPr>
            <a:r>
              <a:rPr lang="en-US" sz="5532" b="1">
                <a:solidFill>
                  <a:srgbClr val="000000"/>
                </a:solidFill>
                <a:latin typeface="Noto Sans Bold"/>
                <a:ea typeface="Noto Sans Bold"/>
                <a:cs typeface="Noto Sans Bold"/>
                <a:sym typeface="Noto Sans Bold"/>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rot="-1490488">
            <a:off x="-9741185" y="-3981481"/>
            <a:ext cx="31566952" cy="23302150"/>
          </a:xfrm>
          <a:custGeom>
            <a:avLst/>
            <a:gdLst/>
            <a:ahLst/>
            <a:cxnLst/>
            <a:rect l="l" t="t" r="r" b="b"/>
            <a:pathLst>
              <a:path w="31566952" h="23302150">
                <a:moveTo>
                  <a:pt x="0" y="0"/>
                </a:moveTo>
                <a:lnTo>
                  <a:pt x="31566952" y="0"/>
                </a:lnTo>
                <a:lnTo>
                  <a:pt x="31566952" y="23302150"/>
                </a:lnTo>
                <a:lnTo>
                  <a:pt x="0" y="23302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28700" y="3786840"/>
          <a:ext cx="18500200" cy="3555978"/>
        </p:xfrm>
        <a:graphic>
          <a:graphicData uri="http://schemas.openxmlformats.org/drawingml/2006/table">
            <a:tbl>
              <a:tblPr/>
              <a:tblGrid>
                <a:gridCol w="2963494">
                  <a:extLst>
                    <a:ext uri="{9D8B030D-6E8A-4147-A177-3AD203B41FA5}">
                      <a16:colId xmlns:a16="http://schemas.microsoft.com/office/drawing/2014/main" val="20000"/>
                    </a:ext>
                  </a:extLst>
                </a:gridCol>
                <a:gridCol w="6141748">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4715492">
                  <a:extLst>
                    <a:ext uri="{9D8B030D-6E8A-4147-A177-3AD203B41FA5}">
                      <a16:colId xmlns:a16="http://schemas.microsoft.com/office/drawing/2014/main" val="20003"/>
                    </a:ext>
                  </a:extLst>
                </a:gridCol>
                <a:gridCol w="4412766">
                  <a:extLst>
                    <a:ext uri="{9D8B030D-6E8A-4147-A177-3AD203B41FA5}">
                      <a16:colId xmlns:a16="http://schemas.microsoft.com/office/drawing/2014/main" val="20004"/>
                    </a:ext>
                  </a:extLst>
                </a:gridCol>
              </a:tblGrid>
              <a:tr h="622460">
                <a:tc>
                  <a:txBody>
                    <a:bodyPr/>
                    <a:lstStyle/>
                    <a:p>
                      <a:pPr algn="ctr">
                        <a:lnSpc>
                          <a:spcPts val="2799"/>
                        </a:lnSpc>
                        <a:defRPr/>
                      </a:pPr>
                      <a:r>
                        <a:rPr lang="en-US" sz="1999" b="1">
                          <a:solidFill>
                            <a:srgbClr val="FAFAF9"/>
                          </a:solidFill>
                          <a:latin typeface="Asap Bold"/>
                          <a:ea typeface="Asap Bold"/>
                          <a:cs typeface="Asap Bold"/>
                          <a:sym typeface="Asap Bold"/>
                        </a:rPr>
                        <a:t>1</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AFAF9"/>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r>
                        <a:rPr lang="en-US" sz="2399">
                          <a:solidFill>
                            <a:srgbClr val="FAFAF9"/>
                          </a:solidFill>
                          <a:latin typeface="Asap"/>
                          <a:ea typeface="Asap"/>
                          <a:cs typeface="Asap"/>
                          <a:sym typeface="Asap"/>
                        </a:rPr>
                        <a:t>Phạm Thị Kim Ngân - 2121050373 (leader)</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AFAF9"/>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AFAF9"/>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AFAF9"/>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FAFAF9"/>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786728">
                <a:tc>
                  <a:txBody>
                    <a:bodyPr/>
                    <a:lstStyle/>
                    <a:p>
                      <a:pPr algn="ctr">
                        <a:lnSpc>
                          <a:spcPts val="2799"/>
                        </a:lnSpc>
                        <a:defRPr/>
                      </a:pPr>
                      <a:r>
                        <a:rPr lang="en-US" sz="1999" b="1">
                          <a:solidFill>
                            <a:srgbClr val="FAFAF9"/>
                          </a:solidFill>
                          <a:latin typeface="Asap Bold"/>
                          <a:ea typeface="Asap Bold"/>
                          <a:cs typeface="Asap Bold"/>
                          <a:sym typeface="Asap Bold"/>
                        </a:rPr>
                        <a:t>2</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r>
                        <a:rPr lang="en-US" sz="2399">
                          <a:solidFill>
                            <a:srgbClr val="FAFAF9"/>
                          </a:solidFill>
                          <a:latin typeface="Asap"/>
                          <a:ea typeface="Asap"/>
                          <a:cs typeface="Asap"/>
                          <a:sym typeface="Asap"/>
                        </a:rPr>
                        <a:t>Vũ Hà Huy Tuấn - 2121050405</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786728">
                <a:tc>
                  <a:txBody>
                    <a:bodyPr/>
                    <a:lstStyle/>
                    <a:p>
                      <a:pPr algn="ctr">
                        <a:lnSpc>
                          <a:spcPts val="2799"/>
                        </a:lnSpc>
                        <a:defRPr/>
                      </a:pPr>
                      <a:r>
                        <a:rPr lang="en-US" sz="1999" b="1">
                          <a:solidFill>
                            <a:srgbClr val="FAFAF9"/>
                          </a:solidFill>
                          <a:latin typeface="Asap Bold"/>
                          <a:ea typeface="Asap Bold"/>
                          <a:cs typeface="Asap Bold"/>
                          <a:sym typeface="Asap Bold"/>
                        </a:rPr>
                        <a:t>3</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just">
                        <a:lnSpc>
                          <a:spcPts val="3359"/>
                        </a:lnSpc>
                        <a:defRPr/>
                      </a:pPr>
                      <a:r>
                        <a:rPr lang="en-US" sz="2399">
                          <a:solidFill>
                            <a:srgbClr val="FAFAF9"/>
                          </a:solidFill>
                          <a:latin typeface="Asap"/>
                          <a:ea typeface="Asap"/>
                          <a:cs typeface="Asap"/>
                          <a:sym typeface="Asap"/>
                        </a:rPr>
                        <a:t>Trần Ngọc Đại - 2121050965</a:t>
                      </a: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just">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2"/>
                  </a:ext>
                </a:extLst>
              </a:tr>
              <a:tr h="737604">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622460">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FAFAF9"/>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FAFAF9"/>
                      </a:solidFill>
                      <a:prstDash val="solid"/>
                      <a:round/>
                      <a:headEnd type="none" w="med" len="med"/>
                      <a:tailEnd type="none" w="med" len="med"/>
                    </a:lnB>
                  </a:tcPr>
                </a:tc>
                <a:tc>
                  <a:txBody>
                    <a:bodyPr/>
                    <a:lstStyle/>
                    <a:p>
                      <a:pPr algn="ctr">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FAFAF9"/>
                      </a:solidFill>
                      <a:prstDash val="solid"/>
                      <a:round/>
                      <a:headEnd type="none" w="med" len="med"/>
                      <a:tailEnd type="none" w="med" len="med"/>
                    </a:lnB>
                  </a:tcPr>
                </a:tc>
                <a:tc>
                  <a:txBody>
                    <a:bodyPr/>
                    <a:lstStyle/>
                    <a:p>
                      <a:pPr algn="just">
                        <a:lnSpc>
                          <a:spcPts val="335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FAFAF9"/>
                      </a:solidFill>
                      <a:prstDash val="solid"/>
                      <a:round/>
                      <a:headEnd type="none" w="med" len="med"/>
                      <a:tailEnd type="none" w="med" len="med"/>
                    </a:lnB>
                  </a:tcPr>
                </a:tc>
                <a:tc>
                  <a:txBody>
                    <a:bodyPr/>
                    <a:lstStyle/>
                    <a:p>
                      <a:pPr algn="just">
                        <a:lnSpc>
                          <a:spcPts val="2799"/>
                        </a:lnSpc>
                        <a:defRPr/>
                      </a:pPr>
                      <a:endParaRPr lang="en-US" sz="1100"/>
                    </a:p>
                  </a:txBody>
                  <a:tcPr marL="76200" marR="76200" marT="76200" marB="762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FAFAF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1038225"/>
            <a:ext cx="6910589" cy="1123950"/>
          </a:xfrm>
          <a:prstGeom prst="rect">
            <a:avLst/>
          </a:prstGeom>
        </p:spPr>
        <p:txBody>
          <a:bodyPr lIns="0" tIns="0" rIns="0" bIns="0" rtlCol="0" anchor="t">
            <a:spAutoFit/>
          </a:bodyPr>
          <a:lstStyle/>
          <a:p>
            <a:pPr algn="l">
              <a:lnSpc>
                <a:spcPts val="8999"/>
              </a:lnSpc>
            </a:pPr>
            <a:r>
              <a:rPr lang="en-US" sz="7499">
                <a:solidFill>
                  <a:srgbClr val="022B3A"/>
                </a:solidFill>
                <a:latin typeface="Faustina"/>
                <a:ea typeface="Faustina"/>
                <a:cs typeface="Faustina"/>
                <a:sym typeface="Faustina"/>
              </a:rPr>
              <a:t>Thành viên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0" y="-16028"/>
            <a:ext cx="18367252" cy="10319056"/>
          </a:xfrm>
          <a:custGeom>
            <a:avLst/>
            <a:gdLst/>
            <a:ahLst/>
            <a:cxnLst/>
            <a:rect l="l" t="t" r="r" b="b"/>
            <a:pathLst>
              <a:path w="18367252" h="10319056">
                <a:moveTo>
                  <a:pt x="0" y="0"/>
                </a:moveTo>
                <a:lnTo>
                  <a:pt x="18367252" y="0"/>
                </a:lnTo>
                <a:lnTo>
                  <a:pt x="18367252" y="10319056"/>
                </a:lnTo>
                <a:lnTo>
                  <a:pt x="0" y="10319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9500225">
            <a:off x="9421074" y="2935219"/>
            <a:ext cx="9573265" cy="4416562"/>
            <a:chOff x="0" y="0"/>
            <a:chExt cx="935786" cy="431719"/>
          </a:xfrm>
        </p:grpSpPr>
        <p:sp>
          <p:nvSpPr>
            <p:cNvPr id="4" name="Freeform 4"/>
            <p:cNvSpPr/>
            <p:nvPr/>
          </p:nvSpPr>
          <p:spPr>
            <a:xfrm>
              <a:off x="0" y="0"/>
              <a:ext cx="935786" cy="431719"/>
            </a:xfrm>
            <a:custGeom>
              <a:avLst/>
              <a:gdLst/>
              <a:ahLst/>
              <a:cxnLst/>
              <a:rect l="l" t="t" r="r" b="b"/>
              <a:pathLst>
                <a:path w="935786" h="431719">
                  <a:moveTo>
                    <a:pt x="467893" y="0"/>
                  </a:moveTo>
                  <a:cubicBezTo>
                    <a:pt x="209483" y="0"/>
                    <a:pt x="0" y="96643"/>
                    <a:pt x="0" y="215859"/>
                  </a:cubicBezTo>
                  <a:cubicBezTo>
                    <a:pt x="0" y="335075"/>
                    <a:pt x="209483" y="431719"/>
                    <a:pt x="467893" y="431719"/>
                  </a:cubicBezTo>
                  <a:cubicBezTo>
                    <a:pt x="726303" y="431719"/>
                    <a:pt x="935786" y="335075"/>
                    <a:pt x="935786" y="215859"/>
                  </a:cubicBezTo>
                  <a:cubicBezTo>
                    <a:pt x="935786" y="96643"/>
                    <a:pt x="726303" y="0"/>
                    <a:pt x="467893"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5" name="TextBox 5"/>
            <p:cNvSpPr txBox="1"/>
            <p:nvPr/>
          </p:nvSpPr>
          <p:spPr>
            <a:xfrm>
              <a:off x="87730" y="2374"/>
              <a:ext cx="760326" cy="388871"/>
            </a:xfrm>
            <a:prstGeom prst="rect">
              <a:avLst/>
            </a:prstGeom>
          </p:spPr>
          <p:txBody>
            <a:bodyPr lIns="50800" tIns="50800" rIns="50800" bIns="50800" rtlCol="0" anchor="ctr"/>
            <a:lstStyle/>
            <a:p>
              <a:pPr algn="ctr">
                <a:lnSpc>
                  <a:spcPts val="2100"/>
                </a:lnSpc>
              </a:pPr>
              <a:endParaRPr/>
            </a:p>
          </p:txBody>
        </p:sp>
      </p:grpSp>
      <p:grpSp>
        <p:nvGrpSpPr>
          <p:cNvPr id="6" name="Group 6"/>
          <p:cNvGrpSpPr>
            <a:grpSpLocks noChangeAspect="1"/>
          </p:cNvGrpSpPr>
          <p:nvPr/>
        </p:nvGrpSpPr>
        <p:grpSpPr>
          <a:xfrm>
            <a:off x="9417892" y="2456106"/>
            <a:ext cx="8870108" cy="5374788"/>
            <a:chOff x="0" y="0"/>
            <a:chExt cx="6922770" cy="4194810"/>
          </a:xfrm>
        </p:grpSpPr>
        <p:sp>
          <p:nvSpPr>
            <p:cNvPr id="7" name="Freeform 7"/>
            <p:cNvSpPr/>
            <p:nvPr/>
          </p:nvSpPr>
          <p:spPr>
            <a:xfrm>
              <a:off x="-138430" y="-199390"/>
              <a:ext cx="7198360" cy="4594860"/>
            </a:xfrm>
            <a:custGeom>
              <a:avLst/>
              <a:gdLst/>
              <a:ahLst/>
              <a:cxnLst/>
              <a:rect l="l" t="t" r="r" b="b"/>
              <a:pathLst>
                <a:path w="7198360" h="4594860">
                  <a:moveTo>
                    <a:pt x="3332480" y="248920"/>
                  </a:moveTo>
                  <a:cubicBezTo>
                    <a:pt x="5238750" y="0"/>
                    <a:pt x="6902450" y="715010"/>
                    <a:pt x="7051040" y="1846580"/>
                  </a:cubicBezTo>
                  <a:cubicBezTo>
                    <a:pt x="7198360" y="2978150"/>
                    <a:pt x="5773420" y="4097020"/>
                    <a:pt x="3868420" y="4345940"/>
                  </a:cubicBezTo>
                  <a:cubicBezTo>
                    <a:pt x="1963420" y="4594860"/>
                    <a:pt x="297180" y="3878580"/>
                    <a:pt x="148590" y="2748280"/>
                  </a:cubicBezTo>
                  <a:cubicBezTo>
                    <a:pt x="0" y="1617980"/>
                    <a:pt x="1426210" y="497840"/>
                    <a:pt x="3332480" y="248920"/>
                  </a:cubicBezTo>
                  <a:close/>
                </a:path>
              </a:pathLst>
            </a:custGeom>
            <a:blipFill>
              <a:blip r:embed="rId4"/>
              <a:stretch>
                <a:fillRect l="-2131" r="-2131"/>
              </a:stretch>
            </a:blipFill>
          </p:spPr>
          <p:txBody>
            <a:bodyPr/>
            <a:lstStyle/>
            <a:p>
              <a:endParaRPr lang="en-US"/>
            </a:p>
          </p:txBody>
        </p:sp>
      </p:grpSp>
      <p:grpSp>
        <p:nvGrpSpPr>
          <p:cNvPr id="8" name="Group 8"/>
          <p:cNvGrpSpPr/>
          <p:nvPr/>
        </p:nvGrpSpPr>
        <p:grpSpPr>
          <a:xfrm>
            <a:off x="11003984" y="7143726"/>
            <a:ext cx="3203722" cy="1738313"/>
            <a:chOff x="0" y="0"/>
            <a:chExt cx="4749331" cy="2576947"/>
          </a:xfrm>
        </p:grpSpPr>
        <p:sp>
          <p:nvSpPr>
            <p:cNvPr id="9" name="Freeform 9"/>
            <p:cNvSpPr/>
            <p:nvPr/>
          </p:nvSpPr>
          <p:spPr>
            <a:xfrm>
              <a:off x="0" y="0"/>
              <a:ext cx="4749331" cy="2576947"/>
            </a:xfrm>
            <a:custGeom>
              <a:avLst/>
              <a:gdLst/>
              <a:ahLst/>
              <a:cxnLst/>
              <a:rect l="l" t="t" r="r" b="b"/>
              <a:pathLst>
                <a:path w="4749331" h="2576947">
                  <a:moveTo>
                    <a:pt x="72496" y="0"/>
                  </a:moveTo>
                  <a:lnTo>
                    <a:pt x="4676834" y="0"/>
                  </a:lnTo>
                  <a:cubicBezTo>
                    <a:pt x="4716873" y="0"/>
                    <a:pt x="4749331" y="32458"/>
                    <a:pt x="4749331" y="72496"/>
                  </a:cubicBezTo>
                  <a:lnTo>
                    <a:pt x="4749331" y="2504450"/>
                  </a:lnTo>
                  <a:cubicBezTo>
                    <a:pt x="4749331" y="2544489"/>
                    <a:pt x="4716873" y="2576947"/>
                    <a:pt x="4676834" y="2576947"/>
                  </a:cubicBezTo>
                  <a:lnTo>
                    <a:pt x="72496" y="2576947"/>
                  </a:lnTo>
                  <a:cubicBezTo>
                    <a:pt x="32458" y="2576947"/>
                    <a:pt x="0" y="2544489"/>
                    <a:pt x="0" y="2504450"/>
                  </a:cubicBezTo>
                  <a:lnTo>
                    <a:pt x="0" y="72496"/>
                  </a:lnTo>
                  <a:cubicBezTo>
                    <a:pt x="0" y="32458"/>
                    <a:pt x="32458" y="0"/>
                    <a:pt x="72496" y="0"/>
                  </a:cubicBezTo>
                  <a:close/>
                </a:path>
              </a:pathLst>
            </a:custGeom>
            <a:solidFill>
              <a:srgbClr val="FAFAF9"/>
            </a:solidFill>
            <a:ln cap="rnd">
              <a:noFill/>
              <a:prstDash val="sysDot"/>
              <a:round/>
            </a:ln>
          </p:spPr>
          <p:txBody>
            <a:bodyPr/>
            <a:lstStyle/>
            <a:p>
              <a:endParaRPr lang="en-US"/>
            </a:p>
          </p:txBody>
        </p:sp>
        <p:sp>
          <p:nvSpPr>
            <p:cNvPr id="10" name="TextBox 10"/>
            <p:cNvSpPr txBox="1"/>
            <p:nvPr/>
          </p:nvSpPr>
          <p:spPr>
            <a:xfrm>
              <a:off x="0" y="-38100"/>
              <a:ext cx="4749331" cy="2615047"/>
            </a:xfrm>
            <a:prstGeom prst="rect">
              <a:avLst/>
            </a:prstGeom>
          </p:spPr>
          <p:txBody>
            <a:bodyPr lIns="254000" tIns="254000" rIns="254000" bIns="254000" rtlCol="0" anchor="ctr"/>
            <a:lstStyle/>
            <a:p>
              <a:pPr algn="ctr">
                <a:lnSpc>
                  <a:spcPts val="2100"/>
                </a:lnSpc>
              </a:pPr>
              <a:r>
                <a:rPr lang="en-US" sz="1500">
                  <a:solidFill>
                    <a:srgbClr val="022B3A"/>
                  </a:solidFill>
                  <a:latin typeface="Asap"/>
                  <a:ea typeface="Asap"/>
                  <a:cs typeface="Asap"/>
                  <a:sym typeface="Asap"/>
                </a:rPr>
                <a:t>Kéo và thả ảnh hoặc video của bạn! Nhấp vào ảnh hoặc video mẫu và xóa. Chọn mục của bạn từ tab Tải lên, kéo và sau đó thả</a:t>
              </a:r>
            </a:p>
            <a:p>
              <a:pPr algn="ctr">
                <a:lnSpc>
                  <a:spcPts val="2100"/>
                </a:lnSpc>
              </a:pPr>
              <a:r>
                <a:rPr lang="en-US" sz="1500">
                  <a:solidFill>
                    <a:srgbClr val="022B3A"/>
                  </a:solidFill>
                  <a:latin typeface="Asap"/>
                  <a:ea typeface="Asap"/>
                  <a:cs typeface="Asap"/>
                  <a:sym typeface="Asap"/>
                </a:rPr>
                <a:t>vào khung!</a:t>
              </a:r>
            </a:p>
          </p:txBody>
        </p:sp>
      </p:grpSp>
      <p:sp>
        <p:nvSpPr>
          <p:cNvPr id="11" name="TextBox 11"/>
          <p:cNvSpPr txBox="1"/>
          <p:nvPr/>
        </p:nvSpPr>
        <p:spPr>
          <a:xfrm>
            <a:off x="1028700" y="2771553"/>
            <a:ext cx="7346481" cy="4524375"/>
          </a:xfrm>
          <a:prstGeom prst="rect">
            <a:avLst/>
          </a:prstGeom>
        </p:spPr>
        <p:txBody>
          <a:bodyPr lIns="0" tIns="0" rIns="0" bIns="0" rtlCol="0" anchor="t">
            <a:spAutoFit/>
          </a:bodyPr>
          <a:lstStyle/>
          <a:p>
            <a:pPr algn="l">
              <a:lnSpc>
                <a:spcPts val="7135"/>
              </a:lnSpc>
            </a:pPr>
            <a:r>
              <a:rPr lang="en-US" sz="5946">
                <a:solidFill>
                  <a:srgbClr val="FAFAF9"/>
                </a:solidFill>
                <a:latin typeface="Faustina"/>
                <a:ea typeface="Faustina"/>
                <a:cs typeface="Faustina"/>
                <a:sym typeface="Faustina"/>
              </a:rPr>
              <a:t>Tổng quan Dự án &amp; Bài toán: Xây dựng hệ thống quản lý bán hàng cho cửa hàng quần áo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19050" y="-16028"/>
            <a:ext cx="18367252" cy="10319056"/>
          </a:xfrm>
          <a:custGeom>
            <a:avLst/>
            <a:gdLst/>
            <a:ahLst/>
            <a:cxnLst/>
            <a:rect l="l" t="t" r="r" b="b"/>
            <a:pathLst>
              <a:path w="18367252" h="10319056">
                <a:moveTo>
                  <a:pt x="0" y="0"/>
                </a:moveTo>
                <a:lnTo>
                  <a:pt x="18367252" y="0"/>
                </a:lnTo>
                <a:lnTo>
                  <a:pt x="18367252" y="10319056"/>
                </a:lnTo>
                <a:lnTo>
                  <a:pt x="0" y="10319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527558" y="1569872"/>
            <a:ext cx="5964260" cy="3849145"/>
            <a:chOff x="0" y="0"/>
            <a:chExt cx="7952346" cy="5132194"/>
          </a:xfrm>
        </p:grpSpPr>
        <p:sp>
          <p:nvSpPr>
            <p:cNvPr id="4" name="TextBox 4"/>
            <p:cNvSpPr txBox="1"/>
            <p:nvPr/>
          </p:nvSpPr>
          <p:spPr>
            <a:xfrm>
              <a:off x="0" y="0"/>
              <a:ext cx="7952346" cy="800100"/>
            </a:xfrm>
            <a:prstGeom prst="rect">
              <a:avLst/>
            </a:prstGeom>
          </p:spPr>
          <p:txBody>
            <a:bodyPr lIns="0" tIns="0" rIns="0" bIns="0" rtlCol="0" anchor="t">
              <a:spAutoFit/>
            </a:bodyPr>
            <a:lstStyle/>
            <a:p>
              <a:pPr marL="0" lvl="0" indent="0" algn="l">
                <a:lnSpc>
                  <a:spcPts val="4799"/>
                </a:lnSpc>
                <a:spcBef>
                  <a:spcPct val="0"/>
                </a:spcBef>
              </a:pPr>
              <a:r>
                <a:rPr lang="en-US" sz="3999">
                  <a:solidFill>
                    <a:srgbClr val="FAFAF9"/>
                  </a:solidFill>
                  <a:latin typeface="Faustina"/>
                  <a:ea typeface="Faustina"/>
                  <a:cs typeface="Faustina"/>
                  <a:sym typeface="Faustina"/>
                </a:rPr>
                <a:t>Vấn đề / bối cảnh</a:t>
              </a:r>
            </a:p>
          </p:txBody>
        </p:sp>
        <p:sp>
          <p:nvSpPr>
            <p:cNvPr id="5" name="TextBox 5"/>
            <p:cNvSpPr txBox="1"/>
            <p:nvPr/>
          </p:nvSpPr>
          <p:spPr>
            <a:xfrm>
              <a:off x="0" y="972732"/>
              <a:ext cx="7952346" cy="4137025"/>
            </a:xfrm>
            <a:prstGeom prst="rect">
              <a:avLst/>
            </a:prstGeom>
          </p:spPr>
          <p:txBody>
            <a:bodyPr lIns="0" tIns="0" rIns="0" bIns="0" rtlCol="0" anchor="t">
              <a:spAutoFit/>
            </a:bodyPr>
            <a:lstStyle/>
            <a:p>
              <a:pPr algn="l">
                <a:lnSpc>
                  <a:spcPts val="3149"/>
                </a:lnSpc>
              </a:pPr>
              <a:r>
                <a:rPr lang="en-US" sz="2249">
                  <a:solidFill>
                    <a:srgbClr val="FAFAF9"/>
                  </a:solidFill>
                  <a:latin typeface="Asap"/>
                  <a:ea typeface="Asap"/>
                  <a:cs typeface="Asap"/>
                  <a:sym typeface="Asap"/>
                </a:rPr>
                <a:t>Hiện tại, hầu hết các cửa hàng quần áo  đang sử dụng dùng sổ sách/Excel thủ công trong việc quản lý bán hàng, dẫn đến:</a:t>
              </a:r>
            </a:p>
            <a:p>
              <a:pPr marL="485773" lvl="1" indent="-242887" algn="l">
                <a:lnSpc>
                  <a:spcPts val="3149"/>
                </a:lnSpc>
                <a:buFont typeface="Arial"/>
                <a:buChar char="•"/>
              </a:pPr>
              <a:r>
                <a:rPr lang="en-US" sz="2249">
                  <a:solidFill>
                    <a:srgbClr val="FAFAF9"/>
                  </a:solidFill>
                  <a:latin typeface="Asap"/>
                  <a:ea typeface="Asap"/>
                  <a:cs typeface="Asap"/>
                  <a:sym typeface="Asap"/>
                </a:rPr>
                <a:t>Chậm trễ xử lý đơn hàng</a:t>
              </a:r>
            </a:p>
            <a:p>
              <a:pPr marL="485773" lvl="1" indent="-242887" algn="l">
                <a:lnSpc>
                  <a:spcPts val="3149"/>
                </a:lnSpc>
                <a:buFont typeface="Arial"/>
                <a:buChar char="•"/>
              </a:pPr>
              <a:r>
                <a:rPr lang="en-US" sz="2249">
                  <a:solidFill>
                    <a:srgbClr val="FAFAF9"/>
                  </a:solidFill>
                  <a:latin typeface="Asap"/>
                  <a:ea typeface="Asap"/>
                  <a:cs typeface="Asap"/>
                  <a:sym typeface="Asap"/>
                </a:rPr>
                <a:t>Thiếu đồng bộ dữ liệu</a:t>
              </a:r>
            </a:p>
            <a:p>
              <a:pPr marL="485773" lvl="1" indent="-242887" algn="l">
                <a:lnSpc>
                  <a:spcPts val="3149"/>
                </a:lnSpc>
                <a:buFont typeface="Arial"/>
                <a:buChar char="•"/>
              </a:pPr>
              <a:r>
                <a:rPr lang="en-US" sz="2249">
                  <a:solidFill>
                    <a:srgbClr val="FAFAF9"/>
                  </a:solidFill>
                  <a:latin typeface="Asap"/>
                  <a:ea typeface="Asap"/>
                  <a:cs typeface="Asap"/>
                  <a:sym typeface="Asap"/>
                </a:rPr>
                <a:t>Khó kiểm soát tồn kho</a:t>
              </a:r>
            </a:p>
            <a:p>
              <a:pPr marL="485773" lvl="1" indent="-242887" algn="l">
                <a:lnSpc>
                  <a:spcPts val="3149"/>
                </a:lnSpc>
                <a:buFont typeface="Arial"/>
                <a:buChar char="•"/>
              </a:pPr>
              <a:r>
                <a:rPr lang="en-US" sz="2249">
                  <a:solidFill>
                    <a:srgbClr val="FAFAF9"/>
                  </a:solidFill>
                  <a:latin typeface="Asap"/>
                  <a:ea typeface="Asap"/>
                  <a:cs typeface="Asap"/>
                  <a:sym typeface="Asap"/>
                </a:rPr>
                <a:t>Thiếu báo cáo phân tích kinh doanh</a:t>
              </a:r>
            </a:p>
            <a:p>
              <a:pPr algn="l">
                <a:lnSpc>
                  <a:spcPts val="3149"/>
                </a:lnSpc>
              </a:pPr>
              <a:endParaRPr lang="en-US" sz="2249">
                <a:solidFill>
                  <a:srgbClr val="FAFAF9"/>
                </a:solidFill>
                <a:latin typeface="Asap"/>
                <a:ea typeface="Asap"/>
                <a:cs typeface="Asap"/>
                <a:sym typeface="Asap"/>
              </a:endParaRPr>
            </a:p>
          </p:txBody>
        </p:sp>
      </p:grpSp>
      <p:grpSp>
        <p:nvGrpSpPr>
          <p:cNvPr id="6" name="Group 6"/>
          <p:cNvGrpSpPr/>
          <p:nvPr/>
        </p:nvGrpSpPr>
        <p:grpSpPr>
          <a:xfrm>
            <a:off x="10319720" y="2854286"/>
            <a:ext cx="5964260" cy="2287045"/>
            <a:chOff x="0" y="0"/>
            <a:chExt cx="7952346" cy="3049394"/>
          </a:xfrm>
        </p:grpSpPr>
        <p:sp>
          <p:nvSpPr>
            <p:cNvPr id="7" name="TextBox 7"/>
            <p:cNvSpPr txBox="1"/>
            <p:nvPr/>
          </p:nvSpPr>
          <p:spPr>
            <a:xfrm>
              <a:off x="0" y="0"/>
              <a:ext cx="7952346" cy="800100"/>
            </a:xfrm>
            <a:prstGeom prst="rect">
              <a:avLst/>
            </a:prstGeom>
          </p:spPr>
          <p:txBody>
            <a:bodyPr lIns="0" tIns="0" rIns="0" bIns="0" rtlCol="0" anchor="t">
              <a:spAutoFit/>
            </a:bodyPr>
            <a:lstStyle/>
            <a:p>
              <a:pPr marL="0" lvl="0" indent="0" algn="l">
                <a:lnSpc>
                  <a:spcPts val="4799"/>
                </a:lnSpc>
                <a:spcBef>
                  <a:spcPct val="0"/>
                </a:spcBef>
              </a:pPr>
              <a:r>
                <a:rPr lang="en-US" sz="3999">
                  <a:solidFill>
                    <a:srgbClr val="FAFAF9"/>
                  </a:solidFill>
                  <a:latin typeface="Faustina"/>
                  <a:ea typeface="Faustina"/>
                  <a:cs typeface="Faustina"/>
                  <a:sym typeface="Faustina"/>
                </a:rPr>
                <a:t>Bối cảnh thị trường</a:t>
              </a:r>
            </a:p>
          </p:txBody>
        </p:sp>
        <p:sp>
          <p:nvSpPr>
            <p:cNvPr id="8" name="TextBox 8"/>
            <p:cNvSpPr txBox="1"/>
            <p:nvPr/>
          </p:nvSpPr>
          <p:spPr>
            <a:xfrm>
              <a:off x="0" y="972732"/>
              <a:ext cx="7952346" cy="2054225"/>
            </a:xfrm>
            <a:prstGeom prst="rect">
              <a:avLst/>
            </a:prstGeom>
          </p:spPr>
          <p:txBody>
            <a:bodyPr lIns="0" tIns="0" rIns="0" bIns="0" rtlCol="0" anchor="t">
              <a:spAutoFit/>
            </a:bodyPr>
            <a:lstStyle/>
            <a:p>
              <a:pPr marL="485773" lvl="1" indent="-242887" algn="l">
                <a:lnSpc>
                  <a:spcPts val="3149"/>
                </a:lnSpc>
                <a:buFont typeface="Arial"/>
                <a:buChar char="•"/>
              </a:pPr>
              <a:r>
                <a:rPr lang="en-US" sz="2249">
                  <a:solidFill>
                    <a:srgbClr val="FAFAF9"/>
                  </a:solidFill>
                  <a:latin typeface="Asap"/>
                  <a:ea typeface="Asap"/>
                  <a:cs typeface="Asap"/>
                  <a:sym typeface="Asap"/>
                </a:rPr>
                <a:t>Cạnh tranh mạnh mẽ trong ngành thời trang</a:t>
              </a:r>
            </a:p>
            <a:p>
              <a:pPr marL="485773" lvl="1" indent="-242887" algn="l">
                <a:lnSpc>
                  <a:spcPts val="3149"/>
                </a:lnSpc>
                <a:buFont typeface="Arial"/>
                <a:buChar char="•"/>
              </a:pPr>
              <a:r>
                <a:rPr lang="en-US" sz="2249">
                  <a:solidFill>
                    <a:srgbClr val="FAFAF9"/>
                  </a:solidFill>
                  <a:latin typeface="Asap"/>
                  <a:ea typeface="Asap"/>
                  <a:cs typeface="Asap"/>
                  <a:sym typeface="Asap"/>
                </a:rPr>
                <a:t>Xu hướng mua sắm online tăng cao</a:t>
              </a:r>
            </a:p>
            <a:p>
              <a:pPr algn="l">
                <a:lnSpc>
                  <a:spcPts val="3149"/>
                </a:lnSpc>
              </a:pPr>
              <a:endParaRPr lang="en-US" sz="2249">
                <a:solidFill>
                  <a:srgbClr val="FAFAF9"/>
                </a:solidFill>
                <a:latin typeface="Asap"/>
                <a:ea typeface="Asap"/>
                <a:cs typeface="Asap"/>
                <a:sym typeface="Asap"/>
              </a:endParaRPr>
            </a:p>
          </p:txBody>
        </p:sp>
      </p:grpSp>
      <p:grpSp>
        <p:nvGrpSpPr>
          <p:cNvPr id="9" name="Group 9"/>
          <p:cNvGrpSpPr/>
          <p:nvPr/>
        </p:nvGrpSpPr>
        <p:grpSpPr>
          <a:xfrm>
            <a:off x="7168208" y="7076656"/>
            <a:ext cx="6939054" cy="2287045"/>
            <a:chOff x="0" y="0"/>
            <a:chExt cx="9252073" cy="3049394"/>
          </a:xfrm>
        </p:grpSpPr>
        <p:sp>
          <p:nvSpPr>
            <p:cNvPr id="10" name="TextBox 10"/>
            <p:cNvSpPr txBox="1"/>
            <p:nvPr/>
          </p:nvSpPr>
          <p:spPr>
            <a:xfrm>
              <a:off x="0" y="0"/>
              <a:ext cx="9252073" cy="800100"/>
            </a:xfrm>
            <a:prstGeom prst="rect">
              <a:avLst/>
            </a:prstGeom>
          </p:spPr>
          <p:txBody>
            <a:bodyPr lIns="0" tIns="0" rIns="0" bIns="0" rtlCol="0" anchor="t">
              <a:spAutoFit/>
            </a:bodyPr>
            <a:lstStyle/>
            <a:p>
              <a:pPr marL="0" lvl="0" indent="0" algn="l">
                <a:lnSpc>
                  <a:spcPts val="4799"/>
                </a:lnSpc>
                <a:spcBef>
                  <a:spcPct val="0"/>
                </a:spcBef>
              </a:pPr>
              <a:r>
                <a:rPr lang="en-US" sz="3999">
                  <a:solidFill>
                    <a:srgbClr val="FAFAF9"/>
                  </a:solidFill>
                  <a:latin typeface="Faustina"/>
                  <a:ea typeface="Faustina"/>
                  <a:cs typeface="Faustina"/>
                  <a:sym typeface="Faustina"/>
                </a:rPr>
                <a:t>Mục tiêu của dự án này cải thiện</a:t>
              </a:r>
            </a:p>
          </p:txBody>
        </p:sp>
        <p:sp>
          <p:nvSpPr>
            <p:cNvPr id="11" name="TextBox 11"/>
            <p:cNvSpPr txBox="1"/>
            <p:nvPr/>
          </p:nvSpPr>
          <p:spPr>
            <a:xfrm>
              <a:off x="0" y="972732"/>
              <a:ext cx="9252073" cy="2054225"/>
            </a:xfrm>
            <a:prstGeom prst="rect">
              <a:avLst/>
            </a:prstGeom>
          </p:spPr>
          <p:txBody>
            <a:bodyPr lIns="0" tIns="0" rIns="0" bIns="0" rtlCol="0" anchor="t">
              <a:spAutoFit/>
            </a:bodyPr>
            <a:lstStyle/>
            <a:p>
              <a:pPr marL="485773" lvl="1" indent="-242887" algn="l">
                <a:lnSpc>
                  <a:spcPts val="3149"/>
                </a:lnSpc>
                <a:buFont typeface="Arial"/>
                <a:buChar char="•"/>
              </a:pPr>
              <a:r>
                <a:rPr lang="en-US" sz="2249">
                  <a:solidFill>
                    <a:srgbClr val="FAFAF9"/>
                  </a:solidFill>
                  <a:latin typeface="Asap"/>
                  <a:ea typeface="Asap"/>
                  <a:cs typeface="Asap"/>
                  <a:sym typeface="Asap"/>
                </a:rPr>
                <a:t>Tự động hóa quy trình, tối ưu quản lý</a:t>
              </a:r>
            </a:p>
            <a:p>
              <a:pPr marL="485773" lvl="1" indent="-242887" algn="l">
                <a:lnSpc>
                  <a:spcPts val="3149"/>
                </a:lnSpc>
                <a:buFont typeface="Arial"/>
                <a:buChar char="•"/>
              </a:pPr>
              <a:r>
                <a:rPr lang="en-US" sz="2249">
                  <a:solidFill>
                    <a:srgbClr val="FAFAF9"/>
                  </a:solidFill>
                  <a:latin typeface="Asap"/>
                  <a:ea typeface="Asap"/>
                  <a:cs typeface="Asap"/>
                  <a:sym typeface="Asap"/>
                </a:rPr>
                <a:t>Nâng cao hiệu quả kinh doanh, cải thiện trải nghiệm khách hàng</a:t>
              </a:r>
            </a:p>
            <a:p>
              <a:pPr algn="l">
                <a:lnSpc>
                  <a:spcPts val="3149"/>
                </a:lnSpc>
              </a:pPr>
              <a:endParaRPr lang="en-US" sz="2249">
                <a:solidFill>
                  <a:srgbClr val="FAFAF9"/>
                </a:solidFill>
                <a:latin typeface="Asap"/>
                <a:ea typeface="Asap"/>
                <a:cs typeface="Asap"/>
                <a:sym typeface="Asap"/>
              </a:endParaRPr>
            </a:p>
          </p:txBody>
        </p:sp>
      </p:grpSp>
      <p:sp>
        <p:nvSpPr>
          <p:cNvPr id="12" name="Freeform 12"/>
          <p:cNvSpPr/>
          <p:nvPr/>
        </p:nvSpPr>
        <p:spPr>
          <a:xfrm>
            <a:off x="5738282" y="7076656"/>
            <a:ext cx="1032202" cy="1284415"/>
          </a:xfrm>
          <a:custGeom>
            <a:avLst/>
            <a:gdLst/>
            <a:ahLst/>
            <a:cxnLst/>
            <a:rect l="l" t="t" r="r" b="b"/>
            <a:pathLst>
              <a:path w="1032202" h="1284415">
                <a:moveTo>
                  <a:pt x="0" y="0"/>
                </a:moveTo>
                <a:lnTo>
                  <a:pt x="1032202" y="0"/>
                </a:lnTo>
                <a:lnTo>
                  <a:pt x="1032202" y="1284414"/>
                </a:lnTo>
                <a:lnTo>
                  <a:pt x="0" y="128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6083054" y="2713394"/>
            <a:ext cx="910767" cy="1284415"/>
          </a:xfrm>
          <a:custGeom>
            <a:avLst/>
            <a:gdLst/>
            <a:ahLst/>
            <a:cxnLst/>
            <a:rect l="l" t="t" r="r" b="b"/>
            <a:pathLst>
              <a:path w="910767" h="1284415">
                <a:moveTo>
                  <a:pt x="0" y="0"/>
                </a:moveTo>
                <a:lnTo>
                  <a:pt x="910767" y="0"/>
                </a:lnTo>
                <a:lnTo>
                  <a:pt x="910767" y="1284415"/>
                </a:lnTo>
                <a:lnTo>
                  <a:pt x="0" y="12844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028700" y="1569872"/>
            <a:ext cx="1029867" cy="1284415"/>
          </a:xfrm>
          <a:custGeom>
            <a:avLst/>
            <a:gdLst/>
            <a:ahLst/>
            <a:cxnLst/>
            <a:rect l="l" t="t" r="r" b="b"/>
            <a:pathLst>
              <a:path w="1029867" h="1284415">
                <a:moveTo>
                  <a:pt x="0" y="0"/>
                </a:moveTo>
                <a:lnTo>
                  <a:pt x="1029867" y="0"/>
                </a:lnTo>
                <a:lnTo>
                  <a:pt x="1029867" y="1284414"/>
                </a:lnTo>
                <a:lnTo>
                  <a:pt x="0" y="1284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rot="1823096">
            <a:off x="6912311" y="-7929962"/>
            <a:ext cx="18567455" cy="13706158"/>
          </a:xfrm>
          <a:custGeom>
            <a:avLst/>
            <a:gdLst/>
            <a:ahLst/>
            <a:cxnLst/>
            <a:rect l="l" t="t" r="r" b="b"/>
            <a:pathLst>
              <a:path w="18567455" h="13706158">
                <a:moveTo>
                  <a:pt x="0" y="0"/>
                </a:moveTo>
                <a:lnTo>
                  <a:pt x="18567456" y="0"/>
                </a:lnTo>
                <a:lnTo>
                  <a:pt x="18567456" y="13706158"/>
                </a:lnTo>
                <a:lnTo>
                  <a:pt x="0" y="13706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303549" y="2710044"/>
            <a:ext cx="7680902" cy="5120602"/>
          </a:xfrm>
          <a:custGeom>
            <a:avLst/>
            <a:gdLst/>
            <a:ahLst/>
            <a:cxnLst/>
            <a:rect l="l" t="t" r="r" b="b"/>
            <a:pathLst>
              <a:path w="7680902" h="5120602">
                <a:moveTo>
                  <a:pt x="0" y="0"/>
                </a:moveTo>
                <a:lnTo>
                  <a:pt x="7680902" y="0"/>
                </a:lnTo>
                <a:lnTo>
                  <a:pt x="7680902" y="5120602"/>
                </a:lnTo>
                <a:lnTo>
                  <a:pt x="0" y="5120602"/>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4052292" y="1028700"/>
            <a:ext cx="10183417" cy="2734027"/>
            <a:chOff x="0" y="0"/>
            <a:chExt cx="13577889" cy="3645370"/>
          </a:xfrm>
        </p:grpSpPr>
        <p:sp>
          <p:nvSpPr>
            <p:cNvPr id="5" name="TextBox 5"/>
            <p:cNvSpPr txBox="1"/>
            <p:nvPr/>
          </p:nvSpPr>
          <p:spPr>
            <a:xfrm>
              <a:off x="0" y="0"/>
              <a:ext cx="13577889" cy="2933541"/>
            </a:xfrm>
            <a:prstGeom prst="rect">
              <a:avLst/>
            </a:prstGeom>
          </p:spPr>
          <p:txBody>
            <a:bodyPr lIns="0" tIns="0" rIns="0" bIns="0" rtlCol="0" anchor="t">
              <a:spAutoFit/>
            </a:bodyPr>
            <a:lstStyle/>
            <a:p>
              <a:pPr algn="l">
                <a:lnSpc>
                  <a:spcPts val="8698"/>
                </a:lnSpc>
              </a:pPr>
              <a:r>
                <a:rPr lang="en-US" sz="7248" b="1">
                  <a:solidFill>
                    <a:srgbClr val="022B3A"/>
                  </a:solidFill>
                  <a:latin typeface="Faustina Bold"/>
                  <a:ea typeface="Faustina Bold"/>
                  <a:cs typeface="Faustina Bold"/>
                  <a:sym typeface="Faustina Bold"/>
                </a:rPr>
                <a:t>Cơ cấu tổ chức cửa hàng</a:t>
              </a:r>
            </a:p>
            <a:p>
              <a:pPr algn="l">
                <a:lnSpc>
                  <a:spcPts val="8698"/>
                </a:lnSpc>
              </a:pPr>
              <a:endParaRPr lang="en-US" sz="7248" b="1">
                <a:solidFill>
                  <a:srgbClr val="022B3A"/>
                </a:solidFill>
                <a:latin typeface="Faustina Bold"/>
                <a:ea typeface="Faustina Bold"/>
                <a:cs typeface="Faustina Bold"/>
                <a:sym typeface="Faustina Bold"/>
              </a:endParaRPr>
            </a:p>
          </p:txBody>
        </p:sp>
        <p:sp>
          <p:nvSpPr>
            <p:cNvPr id="6" name="TextBox 6"/>
            <p:cNvSpPr txBox="1"/>
            <p:nvPr/>
          </p:nvSpPr>
          <p:spPr>
            <a:xfrm>
              <a:off x="0" y="3126709"/>
              <a:ext cx="13577889" cy="518661"/>
            </a:xfrm>
            <a:prstGeom prst="rect">
              <a:avLst/>
            </a:prstGeom>
          </p:spPr>
          <p:txBody>
            <a:bodyPr lIns="0" tIns="0" rIns="0" bIns="0" rtlCol="0" anchor="t">
              <a:spAutoFit/>
            </a:bodyPr>
            <a:lstStyle/>
            <a:p>
              <a:pPr marL="0" lvl="0" indent="0" algn="l">
                <a:lnSpc>
                  <a:spcPts val="3247"/>
                </a:lnSpc>
                <a:spcBef>
                  <a:spcPct val="0"/>
                </a:spcBef>
              </a:pPr>
              <a:endParaRPr/>
            </a:p>
          </p:txBody>
        </p:sp>
      </p:grpSp>
      <p:sp>
        <p:nvSpPr>
          <p:cNvPr id="7" name="TextBox 7"/>
          <p:cNvSpPr txBox="1"/>
          <p:nvPr/>
        </p:nvSpPr>
        <p:spPr>
          <a:xfrm>
            <a:off x="4942697" y="8562975"/>
            <a:ext cx="8402606" cy="695325"/>
          </a:xfrm>
          <a:prstGeom prst="rect">
            <a:avLst/>
          </a:prstGeom>
        </p:spPr>
        <p:txBody>
          <a:bodyPr lIns="0" tIns="0" rIns="0" bIns="0" rtlCol="0" anchor="t">
            <a:spAutoFit/>
          </a:bodyPr>
          <a:lstStyle/>
          <a:p>
            <a:pPr algn="ctr">
              <a:lnSpc>
                <a:spcPts val="2759"/>
              </a:lnSpc>
              <a:spcBef>
                <a:spcPct val="0"/>
              </a:spcBef>
            </a:pPr>
            <a:r>
              <a:rPr lang="en-US" sz="2299">
                <a:solidFill>
                  <a:srgbClr val="022B3A"/>
                </a:solidFill>
                <a:latin typeface="Asap"/>
                <a:ea typeface="Asap"/>
                <a:cs typeface="Asap"/>
                <a:sym typeface="Asap"/>
              </a:rPr>
              <a:t>Sơ đồ thể hiện cấu trúc phân cấp từ Giám đốc đến các bộ phận Nhân viên bán hàng, kho, thu ngân, và hỗ trợ khách hàng.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188523" y="-16028"/>
            <a:ext cx="18367252" cy="10319056"/>
          </a:xfrm>
          <a:custGeom>
            <a:avLst/>
            <a:gdLst/>
            <a:ahLst/>
            <a:cxnLst/>
            <a:rect l="l" t="t" r="r" b="b"/>
            <a:pathLst>
              <a:path w="18367252" h="10319056">
                <a:moveTo>
                  <a:pt x="0" y="0"/>
                </a:moveTo>
                <a:lnTo>
                  <a:pt x="18367252" y="0"/>
                </a:lnTo>
                <a:lnTo>
                  <a:pt x="18367252" y="10319056"/>
                </a:lnTo>
                <a:lnTo>
                  <a:pt x="0" y="10319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9074" y="4278588"/>
            <a:ext cx="8115300" cy="4464578"/>
          </a:xfrm>
          <a:custGeom>
            <a:avLst/>
            <a:gdLst/>
            <a:ahLst/>
            <a:cxnLst/>
            <a:rect l="l" t="t" r="r" b="b"/>
            <a:pathLst>
              <a:path w="8115300" h="4464578">
                <a:moveTo>
                  <a:pt x="0" y="0"/>
                </a:moveTo>
                <a:lnTo>
                  <a:pt x="8115300" y="0"/>
                </a:lnTo>
                <a:lnTo>
                  <a:pt x="8115300" y="4464578"/>
                </a:lnTo>
                <a:lnTo>
                  <a:pt x="0" y="4464578"/>
                </a:lnTo>
                <a:lnTo>
                  <a:pt x="0" y="0"/>
                </a:lnTo>
                <a:close/>
              </a:path>
            </a:pathLst>
          </a:custGeom>
          <a:blipFill>
            <a:blip r:embed="rId4"/>
            <a:stretch>
              <a:fillRect t="-7939" b="-7939"/>
            </a:stretch>
          </a:blipFill>
        </p:spPr>
        <p:txBody>
          <a:bodyPr/>
          <a:lstStyle/>
          <a:p>
            <a:endParaRPr lang="en-US"/>
          </a:p>
        </p:txBody>
      </p:sp>
      <p:sp>
        <p:nvSpPr>
          <p:cNvPr id="4" name="TextBox 4"/>
          <p:cNvSpPr txBox="1"/>
          <p:nvPr/>
        </p:nvSpPr>
        <p:spPr>
          <a:xfrm>
            <a:off x="4626596" y="705456"/>
            <a:ext cx="9034808" cy="2190750"/>
          </a:xfrm>
          <a:prstGeom prst="rect">
            <a:avLst/>
          </a:prstGeom>
        </p:spPr>
        <p:txBody>
          <a:bodyPr lIns="0" tIns="0" rIns="0" bIns="0" rtlCol="0" anchor="t">
            <a:spAutoFit/>
          </a:bodyPr>
          <a:lstStyle/>
          <a:p>
            <a:pPr algn="ctr">
              <a:lnSpc>
                <a:spcPts val="8640"/>
              </a:lnSpc>
              <a:spcBef>
                <a:spcPct val="0"/>
              </a:spcBef>
            </a:pPr>
            <a:r>
              <a:rPr lang="en-US" sz="7200" b="1">
                <a:solidFill>
                  <a:srgbClr val="FFFFFF"/>
                </a:solidFill>
                <a:latin typeface="Faustina Bold"/>
                <a:ea typeface="Faustina Bold"/>
                <a:cs typeface="Faustina Bold"/>
                <a:sym typeface="Faustina Bold"/>
              </a:rPr>
              <a:t>Yêu cầu Hệ thống: Tổng quan &amp; Tác nhân</a:t>
            </a:r>
          </a:p>
        </p:txBody>
      </p:sp>
      <p:sp>
        <p:nvSpPr>
          <p:cNvPr id="5" name="TextBox 5"/>
          <p:cNvSpPr txBox="1"/>
          <p:nvPr/>
        </p:nvSpPr>
        <p:spPr>
          <a:xfrm>
            <a:off x="1072679" y="3584778"/>
            <a:ext cx="6774210" cy="1057275"/>
          </a:xfrm>
          <a:prstGeom prst="rect">
            <a:avLst/>
          </a:prstGeom>
        </p:spPr>
        <p:txBody>
          <a:bodyPr lIns="0" tIns="0" rIns="0" bIns="0" rtlCol="0" anchor="t">
            <a:spAutoFit/>
          </a:bodyPr>
          <a:lstStyle/>
          <a:p>
            <a:pPr algn="ctr">
              <a:lnSpc>
                <a:spcPts val="4199"/>
              </a:lnSpc>
              <a:spcBef>
                <a:spcPct val="0"/>
              </a:spcBef>
            </a:pPr>
            <a:r>
              <a:rPr lang="en-US" sz="3499" b="1">
                <a:solidFill>
                  <a:srgbClr val="FDFDFD"/>
                </a:solidFill>
                <a:latin typeface="Asap Bold"/>
                <a:ea typeface="Asap Bold"/>
                <a:cs typeface="Asap Bold"/>
                <a:sym typeface="Asap Bold"/>
              </a:rPr>
              <a:t>Sơ đồ Ngữ cảnh (Context Diagram)</a:t>
            </a:r>
          </a:p>
          <a:p>
            <a:pPr algn="ctr">
              <a:lnSpc>
                <a:spcPts val="4199"/>
              </a:lnSpc>
              <a:spcBef>
                <a:spcPct val="0"/>
              </a:spcBef>
            </a:pPr>
            <a:endParaRPr lang="en-US" sz="3499" b="1">
              <a:solidFill>
                <a:srgbClr val="FDFDFD"/>
              </a:solidFill>
              <a:latin typeface="Asap Bold"/>
              <a:ea typeface="Asap Bold"/>
              <a:cs typeface="Asap Bold"/>
              <a:sym typeface="Asap Bold"/>
            </a:endParaRPr>
          </a:p>
        </p:txBody>
      </p:sp>
      <p:sp>
        <p:nvSpPr>
          <p:cNvPr id="6" name="TextBox 6"/>
          <p:cNvSpPr txBox="1"/>
          <p:nvPr/>
        </p:nvSpPr>
        <p:spPr>
          <a:xfrm>
            <a:off x="1724083" y="8934450"/>
            <a:ext cx="6645281" cy="320601"/>
          </a:xfrm>
          <a:prstGeom prst="rect">
            <a:avLst/>
          </a:prstGeom>
        </p:spPr>
        <p:txBody>
          <a:bodyPr lIns="0" tIns="0" rIns="0" bIns="0" rtlCol="0" anchor="t">
            <a:spAutoFit/>
          </a:bodyPr>
          <a:lstStyle/>
          <a:p>
            <a:pPr algn="ctr">
              <a:lnSpc>
                <a:spcPts val="2520"/>
              </a:lnSpc>
              <a:spcBef>
                <a:spcPct val="0"/>
              </a:spcBef>
            </a:pPr>
            <a:endParaRPr lang="en-US" sz="2100" dirty="0">
              <a:solidFill>
                <a:srgbClr val="FAFAF9"/>
              </a:solidFill>
              <a:latin typeface="Asap"/>
              <a:ea typeface="Asap"/>
              <a:cs typeface="Asap"/>
              <a:sym typeface="Asap"/>
            </a:endParaRPr>
          </a:p>
        </p:txBody>
      </p:sp>
      <p:sp>
        <p:nvSpPr>
          <p:cNvPr id="7" name="TextBox 7"/>
          <p:cNvSpPr txBox="1"/>
          <p:nvPr/>
        </p:nvSpPr>
        <p:spPr>
          <a:xfrm>
            <a:off x="10199951" y="4278588"/>
            <a:ext cx="4350693" cy="895350"/>
          </a:xfrm>
          <a:prstGeom prst="rect">
            <a:avLst/>
          </a:prstGeom>
        </p:spPr>
        <p:txBody>
          <a:bodyPr lIns="0" tIns="0" rIns="0" bIns="0" rtlCol="0" anchor="t">
            <a:spAutoFit/>
          </a:bodyPr>
          <a:lstStyle/>
          <a:p>
            <a:pPr algn="ctr">
              <a:lnSpc>
                <a:spcPts val="3599"/>
              </a:lnSpc>
              <a:spcBef>
                <a:spcPct val="0"/>
              </a:spcBef>
            </a:pPr>
            <a:endParaRPr lang="en-US" sz="2999" b="1" dirty="0">
              <a:solidFill>
                <a:srgbClr val="FEFEFE"/>
              </a:solidFill>
              <a:latin typeface="Asap Bold"/>
              <a:ea typeface="Asap Bold"/>
              <a:cs typeface="Asap Bold"/>
              <a:sym typeface="Asap Bold"/>
            </a:endParaRPr>
          </a:p>
          <a:p>
            <a:pPr algn="ctr">
              <a:lnSpc>
                <a:spcPts val="3599"/>
              </a:lnSpc>
              <a:spcBef>
                <a:spcPct val="0"/>
              </a:spcBef>
            </a:pPr>
            <a:endParaRPr lang="en-US" sz="2999" b="1" dirty="0">
              <a:solidFill>
                <a:srgbClr val="FEFEFE"/>
              </a:solidFill>
              <a:latin typeface="Asap Bold"/>
              <a:ea typeface="Asap Bold"/>
              <a:cs typeface="Asap Bold"/>
              <a:sym typeface="Asap Bold"/>
            </a:endParaRPr>
          </a:p>
        </p:txBody>
      </p:sp>
      <p:sp>
        <p:nvSpPr>
          <p:cNvPr id="8" name="TextBox 8"/>
          <p:cNvSpPr txBox="1"/>
          <p:nvPr/>
        </p:nvSpPr>
        <p:spPr>
          <a:xfrm>
            <a:off x="10199951" y="5143500"/>
            <a:ext cx="7310541" cy="1384995"/>
          </a:xfrm>
          <a:prstGeom prst="rect">
            <a:avLst/>
          </a:prstGeom>
        </p:spPr>
        <p:txBody>
          <a:bodyPr lIns="0" tIns="0" rIns="0" bIns="0" rtlCol="0" anchor="t">
            <a:spAutoFit/>
          </a:bodyPr>
          <a:lstStyle/>
          <a:p>
            <a:r>
              <a:rPr lang="en-US" sz="3000" b="1" dirty="0" err="1">
                <a:solidFill>
                  <a:schemeClr val="bg1"/>
                </a:solidFill>
              </a:rPr>
              <a:t>Mô</a:t>
            </a:r>
            <a:r>
              <a:rPr lang="en-US" sz="3000" b="1" dirty="0">
                <a:solidFill>
                  <a:schemeClr val="bg1"/>
                </a:solidFill>
              </a:rPr>
              <a:t> </a:t>
            </a:r>
            <a:r>
              <a:rPr lang="en-US" sz="3000" b="1" dirty="0" err="1">
                <a:solidFill>
                  <a:schemeClr val="bg1"/>
                </a:solidFill>
              </a:rPr>
              <a:t>tả</a:t>
            </a:r>
            <a:r>
              <a:rPr lang="en-US" sz="3000" b="1" dirty="0">
                <a:solidFill>
                  <a:schemeClr val="bg1"/>
                </a:solidFill>
              </a:rPr>
              <a:t> </a:t>
            </a:r>
            <a:r>
              <a:rPr lang="en-US" sz="3000" b="1" dirty="0" err="1">
                <a:solidFill>
                  <a:schemeClr val="bg1"/>
                </a:solidFill>
              </a:rPr>
              <a:t>cách</a:t>
            </a:r>
            <a:r>
              <a:rPr lang="en-US" sz="3000" b="1" dirty="0">
                <a:solidFill>
                  <a:schemeClr val="bg1"/>
                </a:solidFill>
              </a:rPr>
              <a:t> </a:t>
            </a:r>
            <a:r>
              <a:rPr lang="en-US" sz="3000" b="1" dirty="0" err="1">
                <a:solidFill>
                  <a:schemeClr val="bg1"/>
                </a:solidFill>
              </a:rPr>
              <a:t>các</a:t>
            </a:r>
            <a:r>
              <a:rPr lang="en-US" sz="3000" b="1" dirty="0">
                <a:solidFill>
                  <a:schemeClr val="bg1"/>
                </a:solidFill>
              </a:rPr>
              <a:t> </a:t>
            </a:r>
            <a:r>
              <a:rPr lang="en-US" sz="3000" b="1" dirty="0" err="1">
                <a:solidFill>
                  <a:schemeClr val="bg1"/>
                </a:solidFill>
              </a:rPr>
              <a:t>tác</a:t>
            </a:r>
            <a:r>
              <a:rPr lang="en-US" sz="3000" b="1" dirty="0">
                <a:solidFill>
                  <a:schemeClr val="bg1"/>
                </a:solidFill>
              </a:rPr>
              <a:t> </a:t>
            </a:r>
            <a:r>
              <a:rPr lang="en-US" sz="3000" b="1" dirty="0" err="1">
                <a:solidFill>
                  <a:schemeClr val="bg1"/>
                </a:solidFill>
              </a:rPr>
              <a:t>nhân</a:t>
            </a:r>
            <a:r>
              <a:rPr lang="en-US" sz="3000" b="1" dirty="0">
                <a:solidFill>
                  <a:schemeClr val="bg1"/>
                </a:solidFill>
              </a:rPr>
              <a:t> </a:t>
            </a:r>
            <a:r>
              <a:rPr lang="en-US" sz="3000" b="1" dirty="0" err="1">
                <a:solidFill>
                  <a:schemeClr val="bg1"/>
                </a:solidFill>
              </a:rPr>
              <a:t>bên</a:t>
            </a:r>
            <a:r>
              <a:rPr lang="en-US" sz="3000" b="1" dirty="0">
                <a:solidFill>
                  <a:schemeClr val="bg1"/>
                </a:solidFill>
              </a:rPr>
              <a:t> </a:t>
            </a:r>
            <a:r>
              <a:rPr lang="en-US" sz="3000" b="1" dirty="0" err="1">
                <a:solidFill>
                  <a:schemeClr val="bg1"/>
                </a:solidFill>
              </a:rPr>
              <a:t>ngoài</a:t>
            </a:r>
            <a:r>
              <a:rPr lang="en-US" sz="3000" b="1" dirty="0">
                <a:solidFill>
                  <a:schemeClr val="bg1"/>
                </a:solidFill>
              </a:rPr>
              <a:t> </a:t>
            </a:r>
            <a:r>
              <a:rPr lang="en-US" sz="3000" b="1" dirty="0" err="1">
                <a:solidFill>
                  <a:schemeClr val="bg1"/>
                </a:solidFill>
              </a:rPr>
              <a:t>như</a:t>
            </a:r>
            <a:r>
              <a:rPr lang="en-US" sz="3000" b="1" dirty="0">
                <a:solidFill>
                  <a:schemeClr val="bg1"/>
                </a:solidFill>
              </a:rPr>
              <a:t> Quản </a:t>
            </a:r>
            <a:r>
              <a:rPr lang="en-US" sz="3000" b="1" dirty="0" err="1">
                <a:solidFill>
                  <a:schemeClr val="bg1"/>
                </a:solidFill>
              </a:rPr>
              <a:t>lý</a:t>
            </a:r>
            <a:r>
              <a:rPr lang="en-US" sz="3000" b="1" dirty="0">
                <a:solidFill>
                  <a:schemeClr val="bg1"/>
                </a:solidFill>
              </a:rPr>
              <a:t>, </a:t>
            </a:r>
            <a:r>
              <a:rPr lang="en-US" sz="3000" b="1" dirty="0" err="1">
                <a:solidFill>
                  <a:schemeClr val="bg1"/>
                </a:solidFill>
              </a:rPr>
              <a:t>Nhân</a:t>
            </a:r>
            <a:r>
              <a:rPr lang="en-US" sz="3000" b="1" dirty="0">
                <a:solidFill>
                  <a:schemeClr val="bg1"/>
                </a:solidFill>
              </a:rPr>
              <a:t> </a:t>
            </a:r>
            <a:r>
              <a:rPr lang="en-US" sz="3000" b="1" dirty="0" err="1">
                <a:solidFill>
                  <a:schemeClr val="bg1"/>
                </a:solidFill>
              </a:rPr>
              <a:t>viên</a:t>
            </a:r>
            <a:r>
              <a:rPr lang="en-US" sz="3000" b="1" dirty="0">
                <a:solidFill>
                  <a:schemeClr val="bg1"/>
                </a:solidFill>
              </a:rPr>
              <a:t> </a:t>
            </a:r>
            <a:r>
              <a:rPr lang="en-US" sz="3000" b="1" dirty="0" err="1">
                <a:solidFill>
                  <a:schemeClr val="bg1"/>
                </a:solidFill>
              </a:rPr>
              <a:t>và</a:t>
            </a:r>
            <a:r>
              <a:rPr lang="en-US" sz="3000" b="1" dirty="0">
                <a:solidFill>
                  <a:schemeClr val="bg1"/>
                </a:solidFill>
              </a:rPr>
              <a:t> </a:t>
            </a:r>
            <a:r>
              <a:rPr lang="en-US" sz="3000" b="1" dirty="0" err="1">
                <a:solidFill>
                  <a:schemeClr val="bg1"/>
                </a:solidFill>
              </a:rPr>
              <a:t>Khách</a:t>
            </a:r>
            <a:r>
              <a:rPr lang="en-US" sz="3000" b="1" dirty="0">
                <a:solidFill>
                  <a:schemeClr val="bg1"/>
                </a:solidFill>
              </a:rPr>
              <a:t> </a:t>
            </a:r>
            <a:r>
              <a:rPr lang="en-US" sz="3000" b="1" dirty="0" err="1">
                <a:solidFill>
                  <a:schemeClr val="bg1"/>
                </a:solidFill>
              </a:rPr>
              <a:t>hàng</a:t>
            </a:r>
            <a:r>
              <a:rPr lang="en-US" sz="3000" b="1" dirty="0">
                <a:solidFill>
                  <a:schemeClr val="bg1"/>
                </a:solidFill>
              </a:rPr>
              <a:t> </a:t>
            </a:r>
            <a:r>
              <a:rPr lang="en-US" sz="3000" b="1" dirty="0" err="1">
                <a:solidFill>
                  <a:schemeClr val="bg1"/>
                </a:solidFill>
              </a:rPr>
              <a:t>tương</a:t>
            </a:r>
            <a:r>
              <a:rPr lang="en-US" sz="3000" b="1" dirty="0">
                <a:solidFill>
                  <a:schemeClr val="bg1"/>
                </a:solidFill>
              </a:rPr>
              <a:t> </a:t>
            </a:r>
            <a:r>
              <a:rPr lang="en-US" sz="3000" b="1" dirty="0" err="1">
                <a:solidFill>
                  <a:schemeClr val="bg1"/>
                </a:solidFill>
              </a:rPr>
              <a:t>tác</a:t>
            </a:r>
            <a:r>
              <a:rPr lang="en-US" sz="3000" b="1" dirty="0">
                <a:solidFill>
                  <a:schemeClr val="bg1"/>
                </a:solidFill>
              </a:rPr>
              <a:t> </a:t>
            </a:r>
            <a:r>
              <a:rPr lang="en-US" sz="3000" b="1" dirty="0" err="1">
                <a:solidFill>
                  <a:schemeClr val="bg1"/>
                </a:solidFill>
              </a:rPr>
              <a:t>với</a:t>
            </a:r>
            <a:r>
              <a:rPr lang="en-US" sz="3000" b="1" dirty="0">
                <a:solidFill>
                  <a:schemeClr val="bg1"/>
                </a:solidFill>
              </a:rPr>
              <a:t> </a:t>
            </a:r>
            <a:r>
              <a:rPr lang="en-US" sz="3000" b="1" dirty="0" err="1">
                <a:solidFill>
                  <a:schemeClr val="bg1"/>
                </a:solidFill>
              </a:rPr>
              <a:t>Hệ</a:t>
            </a:r>
            <a:r>
              <a:rPr lang="en-US" sz="3000" b="1" dirty="0">
                <a:solidFill>
                  <a:schemeClr val="bg1"/>
                </a:solidFill>
              </a:rPr>
              <a:t> </a:t>
            </a:r>
            <a:r>
              <a:rPr lang="en-US" sz="3000" b="1" dirty="0" err="1">
                <a:solidFill>
                  <a:schemeClr val="bg1"/>
                </a:solidFill>
              </a:rPr>
              <a:t>thống</a:t>
            </a:r>
            <a:r>
              <a:rPr lang="en-US" sz="3000" b="1"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rot="-8343422">
            <a:off x="6518015" y="-5926709"/>
            <a:ext cx="16234993" cy="11984377"/>
          </a:xfrm>
          <a:custGeom>
            <a:avLst/>
            <a:gdLst/>
            <a:ahLst/>
            <a:cxnLst/>
            <a:rect l="l" t="t" r="r" b="b"/>
            <a:pathLst>
              <a:path w="16234993" h="11984377">
                <a:moveTo>
                  <a:pt x="0" y="0"/>
                </a:moveTo>
                <a:lnTo>
                  <a:pt x="16234994" y="0"/>
                </a:lnTo>
                <a:lnTo>
                  <a:pt x="16234994" y="11984377"/>
                </a:lnTo>
                <a:lnTo>
                  <a:pt x="0" y="11984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32514">
            <a:off x="-11434798" y="1287036"/>
            <a:ext cx="23365982" cy="17248343"/>
          </a:xfrm>
          <a:custGeom>
            <a:avLst/>
            <a:gdLst/>
            <a:ahLst/>
            <a:cxnLst/>
            <a:rect l="l" t="t" r="r" b="b"/>
            <a:pathLst>
              <a:path w="23365982" h="17248343">
                <a:moveTo>
                  <a:pt x="0" y="0"/>
                </a:moveTo>
                <a:lnTo>
                  <a:pt x="23365983" y="0"/>
                </a:lnTo>
                <a:lnTo>
                  <a:pt x="23365983" y="17248343"/>
                </a:lnTo>
                <a:lnTo>
                  <a:pt x="0" y="17248343"/>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028700"/>
            <a:ext cx="11553957" cy="1685866"/>
            <a:chOff x="0" y="0"/>
            <a:chExt cx="15405277" cy="2247821"/>
          </a:xfrm>
        </p:grpSpPr>
        <p:sp>
          <p:nvSpPr>
            <p:cNvPr id="5" name="TextBox 5"/>
            <p:cNvSpPr txBox="1"/>
            <p:nvPr/>
          </p:nvSpPr>
          <p:spPr>
            <a:xfrm>
              <a:off x="0" y="9525"/>
              <a:ext cx="15405277" cy="1501775"/>
            </a:xfrm>
            <a:prstGeom prst="rect">
              <a:avLst/>
            </a:prstGeom>
          </p:spPr>
          <p:txBody>
            <a:bodyPr lIns="0" tIns="0" rIns="0" bIns="0" rtlCol="0" anchor="t">
              <a:spAutoFit/>
            </a:bodyPr>
            <a:lstStyle/>
            <a:p>
              <a:pPr algn="l">
                <a:lnSpc>
                  <a:spcPts val="8999"/>
                </a:lnSpc>
              </a:pPr>
              <a:r>
                <a:rPr lang="en-US" sz="7499">
                  <a:solidFill>
                    <a:srgbClr val="022B3A"/>
                  </a:solidFill>
                  <a:latin typeface="Faustina"/>
                  <a:ea typeface="Faustina"/>
                  <a:cs typeface="Faustina"/>
                  <a:sym typeface="Faustina"/>
                </a:rPr>
                <a:t>Các yêu cầu chức năng chính</a:t>
              </a:r>
            </a:p>
          </p:txBody>
        </p:sp>
        <p:sp>
          <p:nvSpPr>
            <p:cNvPr id="6" name="TextBox 6"/>
            <p:cNvSpPr txBox="1"/>
            <p:nvPr/>
          </p:nvSpPr>
          <p:spPr>
            <a:xfrm>
              <a:off x="0" y="1722676"/>
              <a:ext cx="15405277" cy="5251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022B3A"/>
                  </a:solidFill>
                  <a:latin typeface="Asap"/>
                  <a:ea typeface="Asap"/>
                  <a:cs typeface="Asap"/>
                  <a:sym typeface="Asap"/>
                </a:rPr>
                <a:t>Hãy trình bày ngắn gọn về nội dung bạn muốn thảo luận.</a:t>
              </a:r>
            </a:p>
          </p:txBody>
        </p:sp>
      </p:grpSp>
      <p:grpSp>
        <p:nvGrpSpPr>
          <p:cNvPr id="7" name="Group 7"/>
          <p:cNvGrpSpPr/>
          <p:nvPr/>
        </p:nvGrpSpPr>
        <p:grpSpPr>
          <a:xfrm>
            <a:off x="2454851" y="3141063"/>
            <a:ext cx="4065522" cy="2721177"/>
            <a:chOff x="0" y="0"/>
            <a:chExt cx="992279" cy="664162"/>
          </a:xfrm>
        </p:grpSpPr>
        <p:sp>
          <p:nvSpPr>
            <p:cNvPr id="8" name="Freeform 8"/>
            <p:cNvSpPr/>
            <p:nvPr/>
          </p:nvSpPr>
          <p:spPr>
            <a:xfrm>
              <a:off x="0" y="0"/>
              <a:ext cx="992279" cy="664162"/>
            </a:xfrm>
            <a:custGeom>
              <a:avLst/>
              <a:gdLst/>
              <a:ahLst/>
              <a:cxnLst/>
              <a:rect l="l" t="t" r="r" b="b"/>
              <a:pathLst>
                <a:path w="992279" h="664162">
                  <a:moveTo>
                    <a:pt x="0" y="0"/>
                  </a:moveTo>
                  <a:lnTo>
                    <a:pt x="992279" y="0"/>
                  </a:lnTo>
                  <a:lnTo>
                    <a:pt x="992279" y="664162"/>
                  </a:lnTo>
                  <a:lnTo>
                    <a:pt x="0" y="664162"/>
                  </a:lnTo>
                  <a:close/>
                </a:path>
              </a:pathLst>
            </a:custGeom>
            <a:solidFill>
              <a:srgbClr val="166E80"/>
            </a:solidFill>
          </p:spPr>
          <p:txBody>
            <a:bodyPr/>
            <a:lstStyle/>
            <a:p>
              <a:endParaRPr lang="en-US"/>
            </a:p>
          </p:txBody>
        </p:sp>
        <p:sp>
          <p:nvSpPr>
            <p:cNvPr id="9" name="TextBox 9"/>
            <p:cNvSpPr txBox="1"/>
            <p:nvPr/>
          </p:nvSpPr>
          <p:spPr>
            <a:xfrm>
              <a:off x="0" y="-47625"/>
              <a:ext cx="992279" cy="711787"/>
            </a:xfrm>
            <a:prstGeom prst="rect">
              <a:avLst/>
            </a:prstGeom>
          </p:spPr>
          <p:txBody>
            <a:bodyPr lIns="254000" tIns="254000" rIns="254000" bIns="254000" rtlCol="0" anchor="ctr"/>
            <a:lstStyle/>
            <a:p>
              <a:pPr algn="l">
                <a:lnSpc>
                  <a:spcPts val="3360"/>
                </a:lnSpc>
              </a:pPr>
              <a:r>
                <a:rPr lang="en-US" sz="2400" b="1">
                  <a:solidFill>
                    <a:srgbClr val="FAFAF9"/>
                  </a:solidFill>
                  <a:latin typeface="Cabin Semi-Bold"/>
                  <a:ea typeface="Cabin Semi-Bold"/>
                  <a:cs typeface="Cabin Semi-Bold"/>
                  <a:sym typeface="Cabin Semi-Bold"/>
                </a:rPr>
                <a:t>Quản lý Sản phẩm</a:t>
              </a:r>
            </a:p>
            <a:p>
              <a:pPr marL="518165" lvl="1" indent="-259082" algn="l">
                <a:lnSpc>
                  <a:spcPts val="3360"/>
                </a:lnSpc>
                <a:buFont typeface="Arial"/>
                <a:buChar char="•"/>
              </a:pPr>
              <a:r>
                <a:rPr lang="en-US" sz="2400">
                  <a:solidFill>
                    <a:srgbClr val="FAFAF9"/>
                  </a:solidFill>
                  <a:latin typeface="Cabin"/>
                  <a:ea typeface="Cabin"/>
                  <a:cs typeface="Cabin"/>
                  <a:sym typeface="Cabin"/>
                </a:rPr>
                <a:t>Thêm, sửa, xóa, tìm kiếm sản phẩm</a:t>
              </a:r>
            </a:p>
            <a:p>
              <a:pPr marL="518165" lvl="1" indent="-259082" algn="l">
                <a:lnSpc>
                  <a:spcPts val="3360"/>
                </a:lnSpc>
                <a:buFont typeface="Arial"/>
                <a:buChar char="•"/>
              </a:pPr>
              <a:r>
                <a:rPr lang="en-US" sz="2400">
                  <a:solidFill>
                    <a:srgbClr val="FAFAF9"/>
                  </a:solidFill>
                  <a:latin typeface="Cabin"/>
                  <a:ea typeface="Cabin"/>
                  <a:cs typeface="Cabin"/>
                  <a:sym typeface="Cabin"/>
                </a:rPr>
                <a:t>Quản lý tồn kho theo thời gian thực</a:t>
              </a:r>
            </a:p>
            <a:p>
              <a:pPr algn="l">
                <a:lnSpc>
                  <a:spcPts val="1084"/>
                </a:lnSpc>
              </a:pPr>
              <a:endParaRPr lang="en-US" sz="2400">
                <a:solidFill>
                  <a:srgbClr val="FAFAF9"/>
                </a:solidFill>
                <a:latin typeface="Cabin"/>
                <a:ea typeface="Cabin"/>
                <a:cs typeface="Cabin"/>
                <a:sym typeface="Cabin"/>
              </a:endParaRPr>
            </a:p>
          </p:txBody>
        </p:sp>
      </p:grpSp>
      <p:grpSp>
        <p:nvGrpSpPr>
          <p:cNvPr id="10" name="Group 10"/>
          <p:cNvGrpSpPr/>
          <p:nvPr/>
        </p:nvGrpSpPr>
        <p:grpSpPr>
          <a:xfrm>
            <a:off x="6520373" y="3141092"/>
            <a:ext cx="4061299" cy="2721206"/>
            <a:chOff x="0" y="0"/>
            <a:chExt cx="991248" cy="664169"/>
          </a:xfrm>
        </p:grpSpPr>
        <p:sp>
          <p:nvSpPr>
            <p:cNvPr id="11" name="Freeform 11"/>
            <p:cNvSpPr/>
            <p:nvPr/>
          </p:nvSpPr>
          <p:spPr>
            <a:xfrm>
              <a:off x="0" y="0"/>
              <a:ext cx="991248" cy="664169"/>
            </a:xfrm>
            <a:custGeom>
              <a:avLst/>
              <a:gdLst/>
              <a:ahLst/>
              <a:cxnLst/>
              <a:rect l="l" t="t" r="r" b="b"/>
              <a:pathLst>
                <a:path w="991248" h="664169">
                  <a:moveTo>
                    <a:pt x="0" y="0"/>
                  </a:moveTo>
                  <a:lnTo>
                    <a:pt x="991248" y="0"/>
                  </a:lnTo>
                  <a:lnTo>
                    <a:pt x="991248" y="664169"/>
                  </a:lnTo>
                  <a:lnTo>
                    <a:pt x="0" y="664169"/>
                  </a:lnTo>
                  <a:close/>
                </a:path>
              </a:pathLst>
            </a:custGeom>
            <a:solidFill>
              <a:srgbClr val="022B3A"/>
            </a:solidFill>
          </p:spPr>
          <p:txBody>
            <a:bodyPr/>
            <a:lstStyle/>
            <a:p>
              <a:endParaRPr lang="en-US"/>
            </a:p>
          </p:txBody>
        </p:sp>
        <p:sp>
          <p:nvSpPr>
            <p:cNvPr id="12" name="TextBox 12"/>
            <p:cNvSpPr txBox="1"/>
            <p:nvPr/>
          </p:nvSpPr>
          <p:spPr>
            <a:xfrm>
              <a:off x="0" y="-47625"/>
              <a:ext cx="991248" cy="711794"/>
            </a:xfrm>
            <a:prstGeom prst="rect">
              <a:avLst/>
            </a:prstGeom>
          </p:spPr>
          <p:txBody>
            <a:bodyPr lIns="254000" tIns="254000" rIns="254000" bIns="254000" rtlCol="0" anchor="ctr"/>
            <a:lstStyle/>
            <a:p>
              <a:pPr algn="l">
                <a:lnSpc>
                  <a:spcPts val="3359"/>
                </a:lnSpc>
              </a:pPr>
              <a:r>
                <a:rPr lang="en-US" sz="2400" b="1">
                  <a:solidFill>
                    <a:srgbClr val="FAFAF9"/>
                  </a:solidFill>
                  <a:latin typeface="Cabin Semi-Bold"/>
                  <a:ea typeface="Cabin Semi-Bold"/>
                  <a:cs typeface="Cabin Semi-Bold"/>
                  <a:sym typeface="Cabin Semi-Bold"/>
                </a:rPr>
                <a:t>Quản lý Đơn hàng</a:t>
              </a:r>
            </a:p>
            <a:p>
              <a:pPr marL="518160" lvl="1" indent="-259080" algn="l">
                <a:lnSpc>
                  <a:spcPts val="3359"/>
                </a:lnSpc>
                <a:buFont typeface="Arial"/>
                <a:buChar char="•"/>
              </a:pPr>
              <a:r>
                <a:rPr lang="en-US" sz="2400">
                  <a:solidFill>
                    <a:srgbClr val="FAFAF9"/>
                  </a:solidFill>
                  <a:latin typeface="Cabin"/>
                  <a:ea typeface="Cabin"/>
                  <a:cs typeface="Cabin"/>
                  <a:sym typeface="Cabin"/>
                </a:rPr>
                <a:t>Tạo, xử lý, theo dõi trạng thái đơn hàng (online/offline)</a:t>
              </a:r>
            </a:p>
            <a:p>
              <a:pPr algn="l">
                <a:lnSpc>
                  <a:spcPts val="3359"/>
                </a:lnSpc>
              </a:pPr>
              <a:endParaRPr lang="en-US" sz="2400">
                <a:solidFill>
                  <a:srgbClr val="FAFAF9"/>
                </a:solidFill>
                <a:latin typeface="Cabin"/>
                <a:ea typeface="Cabin"/>
                <a:cs typeface="Cabin"/>
                <a:sym typeface="Cabin"/>
              </a:endParaRPr>
            </a:p>
          </p:txBody>
        </p:sp>
      </p:grpSp>
      <p:grpSp>
        <p:nvGrpSpPr>
          <p:cNvPr id="13" name="Group 13"/>
          <p:cNvGrpSpPr/>
          <p:nvPr/>
        </p:nvGrpSpPr>
        <p:grpSpPr>
          <a:xfrm>
            <a:off x="10581672" y="3155172"/>
            <a:ext cx="4031635" cy="2974543"/>
            <a:chOff x="0" y="0"/>
            <a:chExt cx="984008" cy="726002"/>
          </a:xfrm>
        </p:grpSpPr>
        <p:sp>
          <p:nvSpPr>
            <p:cNvPr id="14" name="Freeform 14"/>
            <p:cNvSpPr/>
            <p:nvPr/>
          </p:nvSpPr>
          <p:spPr>
            <a:xfrm>
              <a:off x="0" y="0"/>
              <a:ext cx="984008" cy="726002"/>
            </a:xfrm>
            <a:custGeom>
              <a:avLst/>
              <a:gdLst/>
              <a:ahLst/>
              <a:cxnLst/>
              <a:rect l="l" t="t" r="r" b="b"/>
              <a:pathLst>
                <a:path w="984008" h="726002">
                  <a:moveTo>
                    <a:pt x="0" y="0"/>
                  </a:moveTo>
                  <a:lnTo>
                    <a:pt x="984008" y="0"/>
                  </a:lnTo>
                  <a:lnTo>
                    <a:pt x="984008" y="726002"/>
                  </a:lnTo>
                  <a:lnTo>
                    <a:pt x="0" y="726002"/>
                  </a:lnTo>
                  <a:close/>
                </a:path>
              </a:pathLst>
            </a:custGeom>
            <a:solidFill>
              <a:srgbClr val="166E80"/>
            </a:solidFill>
          </p:spPr>
          <p:txBody>
            <a:bodyPr/>
            <a:lstStyle/>
            <a:p>
              <a:endParaRPr lang="en-US"/>
            </a:p>
          </p:txBody>
        </p:sp>
        <p:sp>
          <p:nvSpPr>
            <p:cNvPr id="15" name="TextBox 15"/>
            <p:cNvSpPr txBox="1"/>
            <p:nvPr/>
          </p:nvSpPr>
          <p:spPr>
            <a:xfrm>
              <a:off x="0" y="-47625"/>
              <a:ext cx="984008" cy="773627"/>
            </a:xfrm>
            <a:prstGeom prst="rect">
              <a:avLst/>
            </a:prstGeom>
          </p:spPr>
          <p:txBody>
            <a:bodyPr lIns="254000" tIns="254000" rIns="254000" bIns="254000" rtlCol="0" anchor="ctr"/>
            <a:lstStyle/>
            <a:p>
              <a:pPr algn="l">
                <a:lnSpc>
                  <a:spcPts val="3359"/>
                </a:lnSpc>
              </a:pPr>
              <a:r>
                <a:rPr lang="en-US" sz="2400" b="1">
                  <a:solidFill>
                    <a:srgbClr val="FAFAF9"/>
                  </a:solidFill>
                  <a:latin typeface="Cabin Semi-Bold"/>
                  <a:ea typeface="Cabin Semi-Bold"/>
                  <a:cs typeface="Cabin Semi-Bold"/>
                  <a:sym typeface="Cabin Semi-Bold"/>
                </a:rPr>
                <a:t>Quản lý Khách hàng</a:t>
              </a:r>
            </a:p>
            <a:p>
              <a:pPr marL="518160" lvl="1" indent="-259080" algn="l">
                <a:lnSpc>
                  <a:spcPts val="3359"/>
                </a:lnSpc>
                <a:buFont typeface="Arial"/>
                <a:buChar char="•"/>
              </a:pPr>
              <a:r>
                <a:rPr lang="en-US" sz="2400">
                  <a:solidFill>
                    <a:srgbClr val="FAFAF9"/>
                  </a:solidFill>
                  <a:latin typeface="Cabin"/>
                  <a:ea typeface="Cabin"/>
                  <a:cs typeface="Cabin"/>
                  <a:sym typeface="Cabin"/>
                </a:rPr>
                <a:t>Thông tin khách hàng, lịch sử mua sắm</a:t>
              </a:r>
            </a:p>
            <a:p>
              <a:pPr marL="518160" lvl="1" indent="-259080" algn="l">
                <a:lnSpc>
                  <a:spcPts val="3359"/>
                </a:lnSpc>
                <a:buFont typeface="Arial"/>
                <a:buChar char="•"/>
              </a:pPr>
              <a:r>
                <a:rPr lang="en-US" sz="2400">
                  <a:solidFill>
                    <a:srgbClr val="FAFAF9"/>
                  </a:solidFill>
                  <a:latin typeface="Cabin"/>
                  <a:ea typeface="Cabin"/>
                  <a:cs typeface="Cabin"/>
                  <a:sym typeface="Cabin"/>
                </a:rPr>
                <a:t>Tích điểm, ưu đãi khách hàng thân thiết</a:t>
              </a:r>
            </a:p>
            <a:p>
              <a:pPr algn="l">
                <a:lnSpc>
                  <a:spcPts val="3359"/>
                </a:lnSpc>
              </a:pPr>
              <a:endParaRPr lang="en-US" sz="2400">
                <a:solidFill>
                  <a:srgbClr val="FAFAF9"/>
                </a:solidFill>
                <a:latin typeface="Cabin"/>
                <a:ea typeface="Cabin"/>
                <a:cs typeface="Cabin"/>
                <a:sym typeface="Cabin"/>
              </a:endParaRPr>
            </a:p>
          </p:txBody>
        </p:sp>
      </p:grpSp>
      <p:grpSp>
        <p:nvGrpSpPr>
          <p:cNvPr id="16" name="Group 16"/>
          <p:cNvGrpSpPr/>
          <p:nvPr/>
        </p:nvGrpSpPr>
        <p:grpSpPr>
          <a:xfrm rot="956636">
            <a:off x="11818045" y="-1147533"/>
            <a:ext cx="9816550" cy="4528800"/>
            <a:chOff x="0" y="0"/>
            <a:chExt cx="935786" cy="431719"/>
          </a:xfrm>
        </p:grpSpPr>
        <p:sp>
          <p:nvSpPr>
            <p:cNvPr id="17" name="Freeform 17"/>
            <p:cNvSpPr/>
            <p:nvPr/>
          </p:nvSpPr>
          <p:spPr>
            <a:xfrm>
              <a:off x="0" y="0"/>
              <a:ext cx="935786" cy="431719"/>
            </a:xfrm>
            <a:custGeom>
              <a:avLst/>
              <a:gdLst/>
              <a:ahLst/>
              <a:cxnLst/>
              <a:rect l="l" t="t" r="r" b="b"/>
              <a:pathLst>
                <a:path w="935786" h="431719">
                  <a:moveTo>
                    <a:pt x="467893" y="0"/>
                  </a:moveTo>
                  <a:cubicBezTo>
                    <a:pt x="209483" y="0"/>
                    <a:pt x="0" y="96643"/>
                    <a:pt x="0" y="215859"/>
                  </a:cubicBezTo>
                  <a:cubicBezTo>
                    <a:pt x="0" y="335075"/>
                    <a:pt x="209483" y="431719"/>
                    <a:pt x="467893" y="431719"/>
                  </a:cubicBezTo>
                  <a:cubicBezTo>
                    <a:pt x="726303" y="431719"/>
                    <a:pt x="935786" y="335075"/>
                    <a:pt x="935786" y="215859"/>
                  </a:cubicBezTo>
                  <a:cubicBezTo>
                    <a:pt x="935786" y="96643"/>
                    <a:pt x="726303" y="0"/>
                    <a:pt x="467893"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18" name="TextBox 18"/>
            <p:cNvSpPr txBox="1"/>
            <p:nvPr/>
          </p:nvSpPr>
          <p:spPr>
            <a:xfrm>
              <a:off x="87730" y="2374"/>
              <a:ext cx="760326" cy="388871"/>
            </a:xfrm>
            <a:prstGeom prst="rect">
              <a:avLst/>
            </a:prstGeom>
          </p:spPr>
          <p:txBody>
            <a:bodyPr lIns="50800" tIns="50800" rIns="50800" bIns="50800" rtlCol="0" anchor="ctr"/>
            <a:lstStyle/>
            <a:p>
              <a:pPr algn="ctr">
                <a:lnSpc>
                  <a:spcPts val="2100"/>
                </a:lnSpc>
              </a:pPr>
              <a:endParaRPr/>
            </a:p>
          </p:txBody>
        </p:sp>
      </p:grpSp>
      <p:grpSp>
        <p:nvGrpSpPr>
          <p:cNvPr id="19" name="Group 19"/>
          <p:cNvGrpSpPr/>
          <p:nvPr/>
        </p:nvGrpSpPr>
        <p:grpSpPr>
          <a:xfrm>
            <a:off x="2454851" y="5862298"/>
            <a:ext cx="4091724" cy="2721177"/>
            <a:chOff x="0" y="0"/>
            <a:chExt cx="998674" cy="664162"/>
          </a:xfrm>
        </p:grpSpPr>
        <p:sp>
          <p:nvSpPr>
            <p:cNvPr id="20" name="Freeform 20"/>
            <p:cNvSpPr/>
            <p:nvPr/>
          </p:nvSpPr>
          <p:spPr>
            <a:xfrm>
              <a:off x="0" y="0"/>
              <a:ext cx="998674" cy="664162"/>
            </a:xfrm>
            <a:custGeom>
              <a:avLst/>
              <a:gdLst/>
              <a:ahLst/>
              <a:cxnLst/>
              <a:rect l="l" t="t" r="r" b="b"/>
              <a:pathLst>
                <a:path w="998674" h="664162">
                  <a:moveTo>
                    <a:pt x="0" y="0"/>
                  </a:moveTo>
                  <a:lnTo>
                    <a:pt x="998674" y="0"/>
                  </a:lnTo>
                  <a:lnTo>
                    <a:pt x="998674" y="664162"/>
                  </a:lnTo>
                  <a:lnTo>
                    <a:pt x="0" y="664162"/>
                  </a:lnTo>
                  <a:close/>
                </a:path>
              </a:pathLst>
            </a:custGeom>
            <a:solidFill>
              <a:srgbClr val="022B3A"/>
            </a:solidFill>
          </p:spPr>
          <p:txBody>
            <a:bodyPr/>
            <a:lstStyle/>
            <a:p>
              <a:endParaRPr lang="en-US"/>
            </a:p>
          </p:txBody>
        </p:sp>
        <p:sp>
          <p:nvSpPr>
            <p:cNvPr id="21" name="TextBox 21"/>
            <p:cNvSpPr txBox="1"/>
            <p:nvPr/>
          </p:nvSpPr>
          <p:spPr>
            <a:xfrm>
              <a:off x="0" y="-47625"/>
              <a:ext cx="998674" cy="711787"/>
            </a:xfrm>
            <a:prstGeom prst="rect">
              <a:avLst/>
            </a:prstGeom>
          </p:spPr>
          <p:txBody>
            <a:bodyPr lIns="254000" tIns="254000" rIns="254000" bIns="254000" rtlCol="0" anchor="ctr"/>
            <a:lstStyle/>
            <a:p>
              <a:pPr algn="l">
                <a:lnSpc>
                  <a:spcPts val="3359"/>
                </a:lnSpc>
              </a:pPr>
              <a:r>
                <a:rPr lang="en-US" sz="2400" b="1">
                  <a:solidFill>
                    <a:srgbClr val="FAFAF9"/>
                  </a:solidFill>
                  <a:latin typeface="Cabin Semi-Bold"/>
                  <a:ea typeface="Cabin Semi-Bold"/>
                  <a:cs typeface="Cabin Semi-Bold"/>
                  <a:sym typeface="Cabin Semi-Bold"/>
                </a:rPr>
                <a:t>Thanh toán</a:t>
              </a:r>
            </a:p>
            <a:p>
              <a:pPr marL="518160" lvl="1" indent="-259080" algn="l">
                <a:lnSpc>
                  <a:spcPts val="3359"/>
                </a:lnSpc>
                <a:buFont typeface="Arial"/>
                <a:buChar char="•"/>
              </a:pPr>
              <a:r>
                <a:rPr lang="en-US" sz="2400">
                  <a:solidFill>
                    <a:srgbClr val="FAFAF9"/>
                  </a:solidFill>
                  <a:latin typeface="Cabin"/>
                  <a:ea typeface="Cabin"/>
                  <a:cs typeface="Cabin"/>
                  <a:sym typeface="Cabin"/>
                </a:rPr>
                <a:t>Tích hợp đa dạng cổng thanh toán (Momo, VNPay, thẻ)</a:t>
              </a:r>
            </a:p>
            <a:p>
              <a:pPr algn="l">
                <a:lnSpc>
                  <a:spcPts val="3359"/>
                </a:lnSpc>
              </a:pPr>
              <a:endParaRPr lang="en-US" sz="2400">
                <a:solidFill>
                  <a:srgbClr val="FAFAF9"/>
                </a:solidFill>
                <a:latin typeface="Cabin"/>
                <a:ea typeface="Cabin"/>
                <a:cs typeface="Cabin"/>
                <a:sym typeface="Cabin"/>
              </a:endParaRPr>
            </a:p>
          </p:txBody>
        </p:sp>
      </p:grpSp>
      <p:grpSp>
        <p:nvGrpSpPr>
          <p:cNvPr id="22" name="Group 22"/>
          <p:cNvGrpSpPr/>
          <p:nvPr/>
        </p:nvGrpSpPr>
        <p:grpSpPr>
          <a:xfrm>
            <a:off x="10552008" y="5862240"/>
            <a:ext cx="4061299" cy="2721206"/>
            <a:chOff x="0" y="0"/>
            <a:chExt cx="991248" cy="664169"/>
          </a:xfrm>
        </p:grpSpPr>
        <p:sp>
          <p:nvSpPr>
            <p:cNvPr id="23" name="Freeform 23"/>
            <p:cNvSpPr/>
            <p:nvPr/>
          </p:nvSpPr>
          <p:spPr>
            <a:xfrm>
              <a:off x="0" y="0"/>
              <a:ext cx="991248" cy="664169"/>
            </a:xfrm>
            <a:custGeom>
              <a:avLst/>
              <a:gdLst/>
              <a:ahLst/>
              <a:cxnLst/>
              <a:rect l="l" t="t" r="r" b="b"/>
              <a:pathLst>
                <a:path w="991248" h="664169">
                  <a:moveTo>
                    <a:pt x="0" y="0"/>
                  </a:moveTo>
                  <a:lnTo>
                    <a:pt x="991248" y="0"/>
                  </a:lnTo>
                  <a:lnTo>
                    <a:pt x="991248" y="664169"/>
                  </a:lnTo>
                  <a:lnTo>
                    <a:pt x="0" y="664169"/>
                  </a:lnTo>
                  <a:close/>
                </a:path>
              </a:pathLst>
            </a:custGeom>
            <a:solidFill>
              <a:srgbClr val="022B3A"/>
            </a:solidFill>
          </p:spPr>
          <p:txBody>
            <a:bodyPr/>
            <a:lstStyle/>
            <a:p>
              <a:endParaRPr lang="en-US"/>
            </a:p>
          </p:txBody>
        </p:sp>
        <p:sp>
          <p:nvSpPr>
            <p:cNvPr id="24" name="TextBox 24"/>
            <p:cNvSpPr txBox="1"/>
            <p:nvPr/>
          </p:nvSpPr>
          <p:spPr>
            <a:xfrm>
              <a:off x="0" y="-47625"/>
              <a:ext cx="991248" cy="711794"/>
            </a:xfrm>
            <a:prstGeom prst="rect">
              <a:avLst/>
            </a:prstGeom>
          </p:spPr>
          <p:txBody>
            <a:bodyPr lIns="254000" tIns="254000" rIns="254000" bIns="254000" rtlCol="0" anchor="ctr"/>
            <a:lstStyle/>
            <a:p>
              <a:pPr algn="l">
                <a:lnSpc>
                  <a:spcPts val="3359"/>
                </a:lnSpc>
              </a:pPr>
              <a:r>
                <a:rPr lang="en-US" sz="2400" b="1">
                  <a:solidFill>
                    <a:srgbClr val="FAFAF9"/>
                  </a:solidFill>
                  <a:latin typeface="Cabin Semi-Bold"/>
                  <a:ea typeface="Cabin Semi-Bold"/>
                  <a:cs typeface="Cabin Semi-Bold"/>
                  <a:sym typeface="Cabin Semi-Bold"/>
                </a:rPr>
                <a:t>Quản lý Người dùng &amp; Quyền</a:t>
              </a:r>
            </a:p>
            <a:p>
              <a:pPr marL="518160" lvl="1" indent="-259080" algn="l">
                <a:lnSpc>
                  <a:spcPts val="3359"/>
                </a:lnSpc>
                <a:buFont typeface="Arial"/>
                <a:buChar char="•"/>
              </a:pPr>
              <a:r>
                <a:rPr lang="en-US" sz="2400">
                  <a:solidFill>
                    <a:srgbClr val="FAFAF9"/>
                  </a:solidFill>
                  <a:latin typeface="Cabin"/>
                  <a:ea typeface="Cabin"/>
                  <a:cs typeface="Cabin"/>
                  <a:sym typeface="Cabin"/>
                </a:rPr>
                <a:t>Đăng nhập, đăng ký, phân quyền theo vai trò</a:t>
              </a:r>
            </a:p>
            <a:p>
              <a:pPr algn="l">
                <a:lnSpc>
                  <a:spcPts val="3359"/>
                </a:lnSpc>
              </a:pPr>
              <a:endParaRPr lang="en-US" sz="2400">
                <a:solidFill>
                  <a:srgbClr val="FAFAF9"/>
                </a:solidFill>
                <a:latin typeface="Cabin"/>
                <a:ea typeface="Cabin"/>
                <a:cs typeface="Cabin"/>
                <a:sym typeface="Cabin"/>
              </a:endParaRPr>
            </a:p>
          </p:txBody>
        </p:sp>
      </p:grpSp>
      <p:grpSp>
        <p:nvGrpSpPr>
          <p:cNvPr id="25" name="Group 25"/>
          <p:cNvGrpSpPr/>
          <p:nvPr/>
        </p:nvGrpSpPr>
        <p:grpSpPr>
          <a:xfrm>
            <a:off x="6520373" y="5862298"/>
            <a:ext cx="4053840" cy="2721206"/>
            <a:chOff x="0" y="0"/>
            <a:chExt cx="989427" cy="664169"/>
          </a:xfrm>
        </p:grpSpPr>
        <p:sp>
          <p:nvSpPr>
            <p:cNvPr id="26" name="Freeform 26"/>
            <p:cNvSpPr/>
            <p:nvPr/>
          </p:nvSpPr>
          <p:spPr>
            <a:xfrm>
              <a:off x="0" y="0"/>
              <a:ext cx="989427" cy="664169"/>
            </a:xfrm>
            <a:custGeom>
              <a:avLst/>
              <a:gdLst/>
              <a:ahLst/>
              <a:cxnLst/>
              <a:rect l="l" t="t" r="r" b="b"/>
              <a:pathLst>
                <a:path w="989427" h="664169">
                  <a:moveTo>
                    <a:pt x="0" y="0"/>
                  </a:moveTo>
                  <a:lnTo>
                    <a:pt x="989427" y="0"/>
                  </a:lnTo>
                  <a:lnTo>
                    <a:pt x="989427" y="664169"/>
                  </a:lnTo>
                  <a:lnTo>
                    <a:pt x="0" y="664169"/>
                  </a:lnTo>
                  <a:close/>
                </a:path>
              </a:pathLst>
            </a:custGeom>
            <a:solidFill>
              <a:srgbClr val="166E80"/>
            </a:solidFill>
          </p:spPr>
          <p:txBody>
            <a:bodyPr/>
            <a:lstStyle/>
            <a:p>
              <a:endParaRPr lang="en-US"/>
            </a:p>
          </p:txBody>
        </p:sp>
        <p:sp>
          <p:nvSpPr>
            <p:cNvPr id="27" name="TextBox 27"/>
            <p:cNvSpPr txBox="1"/>
            <p:nvPr/>
          </p:nvSpPr>
          <p:spPr>
            <a:xfrm>
              <a:off x="0" y="-47625"/>
              <a:ext cx="989427" cy="711794"/>
            </a:xfrm>
            <a:prstGeom prst="rect">
              <a:avLst/>
            </a:prstGeom>
          </p:spPr>
          <p:txBody>
            <a:bodyPr lIns="254000" tIns="254000" rIns="254000" bIns="254000" rtlCol="0" anchor="ctr"/>
            <a:lstStyle/>
            <a:p>
              <a:pPr algn="l">
                <a:lnSpc>
                  <a:spcPts val="3359"/>
                </a:lnSpc>
              </a:pPr>
              <a:r>
                <a:rPr lang="en-US" sz="2400" b="1">
                  <a:solidFill>
                    <a:srgbClr val="FAFAF9"/>
                  </a:solidFill>
                  <a:latin typeface="Cabin Semi-Bold"/>
                  <a:ea typeface="Cabin Semi-Bold"/>
                  <a:cs typeface="Cabin Semi-Bold"/>
                  <a:sym typeface="Cabin Semi-Bold"/>
                </a:rPr>
                <a:t>Báo cáo &amp; Thống kê</a:t>
              </a:r>
            </a:p>
            <a:p>
              <a:pPr marL="518160" lvl="1" indent="-259080" algn="l">
                <a:lnSpc>
                  <a:spcPts val="3359"/>
                </a:lnSpc>
                <a:buFont typeface="Arial"/>
                <a:buChar char="•"/>
              </a:pPr>
              <a:r>
                <a:rPr lang="en-US" sz="2400">
                  <a:solidFill>
                    <a:srgbClr val="FAFAF9"/>
                  </a:solidFill>
                  <a:latin typeface="Cabin"/>
                  <a:ea typeface="Cabin"/>
                  <a:cs typeface="Cabin"/>
                  <a:sym typeface="Cabin"/>
                </a:rPr>
                <a:t>Doanh thu, tồn kho, lợi nhuận chi tiết</a:t>
              </a:r>
            </a:p>
            <a:p>
              <a:pPr algn="l">
                <a:lnSpc>
                  <a:spcPts val="3359"/>
                </a:lnSpc>
              </a:pPr>
              <a:endParaRPr lang="en-US" sz="2400">
                <a:solidFill>
                  <a:srgbClr val="FAFAF9"/>
                </a:solidFill>
                <a:latin typeface="Cabin"/>
                <a:ea typeface="Cabin"/>
                <a:cs typeface="Cabin"/>
                <a:sym typeface="Cabi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flipH="1">
            <a:off x="38100" y="-16028"/>
            <a:ext cx="18367252" cy="10319056"/>
          </a:xfrm>
          <a:custGeom>
            <a:avLst/>
            <a:gdLst/>
            <a:ahLst/>
            <a:cxnLst/>
            <a:rect l="l" t="t" r="r" b="b"/>
            <a:pathLst>
              <a:path w="18367252" h="10319056">
                <a:moveTo>
                  <a:pt x="18367252" y="0"/>
                </a:moveTo>
                <a:lnTo>
                  <a:pt x="0" y="0"/>
                </a:lnTo>
                <a:lnTo>
                  <a:pt x="0" y="10319056"/>
                </a:lnTo>
                <a:lnTo>
                  <a:pt x="18367252" y="10319056"/>
                </a:lnTo>
                <a:lnTo>
                  <a:pt x="1836725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1861787">
            <a:off x="-4023658" y="8896605"/>
            <a:ext cx="11780124" cy="6417901"/>
            <a:chOff x="0" y="0"/>
            <a:chExt cx="863142" cy="470246"/>
          </a:xfrm>
        </p:grpSpPr>
        <p:sp>
          <p:nvSpPr>
            <p:cNvPr id="4" name="Freeform 4"/>
            <p:cNvSpPr/>
            <p:nvPr/>
          </p:nvSpPr>
          <p:spPr>
            <a:xfrm>
              <a:off x="0" y="0"/>
              <a:ext cx="863142" cy="470246"/>
            </a:xfrm>
            <a:custGeom>
              <a:avLst/>
              <a:gdLst/>
              <a:ahLst/>
              <a:cxnLst/>
              <a:rect l="l" t="t" r="r" b="b"/>
              <a:pathLst>
                <a:path w="863142" h="470246">
                  <a:moveTo>
                    <a:pt x="431571" y="0"/>
                  </a:moveTo>
                  <a:cubicBezTo>
                    <a:pt x="193221" y="0"/>
                    <a:pt x="0" y="105268"/>
                    <a:pt x="0" y="235123"/>
                  </a:cubicBezTo>
                  <a:cubicBezTo>
                    <a:pt x="0" y="364978"/>
                    <a:pt x="193221" y="470246"/>
                    <a:pt x="431571" y="470246"/>
                  </a:cubicBezTo>
                  <a:cubicBezTo>
                    <a:pt x="669921" y="470246"/>
                    <a:pt x="863142" y="364978"/>
                    <a:pt x="863142" y="235123"/>
                  </a:cubicBezTo>
                  <a:cubicBezTo>
                    <a:pt x="863142" y="105268"/>
                    <a:pt x="669921" y="0"/>
                    <a:pt x="431571"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5" name="TextBox 5"/>
            <p:cNvSpPr txBox="1"/>
            <p:nvPr/>
          </p:nvSpPr>
          <p:spPr>
            <a:xfrm>
              <a:off x="80920" y="5986"/>
              <a:ext cx="701303" cy="42017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118528" y="850784"/>
            <a:ext cx="16050944" cy="1864202"/>
            <a:chOff x="0" y="0"/>
            <a:chExt cx="21401259" cy="2485603"/>
          </a:xfrm>
        </p:grpSpPr>
        <p:sp>
          <p:nvSpPr>
            <p:cNvPr id="7" name="TextBox 7"/>
            <p:cNvSpPr txBox="1"/>
            <p:nvPr/>
          </p:nvSpPr>
          <p:spPr>
            <a:xfrm>
              <a:off x="0" y="9525"/>
              <a:ext cx="21401259" cy="1501775"/>
            </a:xfrm>
            <a:prstGeom prst="rect">
              <a:avLst/>
            </a:prstGeom>
          </p:spPr>
          <p:txBody>
            <a:bodyPr lIns="0" tIns="0" rIns="0" bIns="0" rtlCol="0" anchor="t">
              <a:spAutoFit/>
            </a:bodyPr>
            <a:lstStyle/>
            <a:p>
              <a:pPr algn="ctr">
                <a:lnSpc>
                  <a:spcPts val="8999"/>
                </a:lnSpc>
              </a:pPr>
              <a:r>
                <a:rPr lang="en-US" sz="7499">
                  <a:solidFill>
                    <a:srgbClr val="FAFAF9"/>
                  </a:solidFill>
                  <a:latin typeface="Faustina"/>
                  <a:ea typeface="Faustina"/>
                  <a:cs typeface="Faustina"/>
                  <a:sym typeface="Faustina"/>
                </a:rPr>
                <a:t>Đảm bảo Chất lượng Hệ thống</a:t>
              </a:r>
            </a:p>
          </p:txBody>
        </p:sp>
        <p:sp>
          <p:nvSpPr>
            <p:cNvPr id="8" name="TextBox 8"/>
            <p:cNvSpPr txBox="1"/>
            <p:nvPr/>
          </p:nvSpPr>
          <p:spPr>
            <a:xfrm>
              <a:off x="0" y="1702534"/>
              <a:ext cx="21401259" cy="783168"/>
            </a:xfrm>
            <a:prstGeom prst="rect">
              <a:avLst/>
            </a:prstGeom>
          </p:spPr>
          <p:txBody>
            <a:bodyPr lIns="0" tIns="0" rIns="0" bIns="0" rtlCol="0" anchor="t">
              <a:spAutoFit/>
            </a:bodyPr>
            <a:lstStyle/>
            <a:p>
              <a:pPr marL="0" lvl="0" indent="0" algn="ctr">
                <a:lnSpc>
                  <a:spcPts val="4899"/>
                </a:lnSpc>
                <a:spcBef>
                  <a:spcPct val="0"/>
                </a:spcBef>
              </a:pPr>
              <a:r>
                <a:rPr lang="en-US" sz="3499">
                  <a:solidFill>
                    <a:srgbClr val="FAFAF9"/>
                  </a:solidFill>
                  <a:latin typeface="Asap"/>
                  <a:ea typeface="Asap"/>
                  <a:cs typeface="Asap"/>
                  <a:sym typeface="Asap"/>
                </a:rPr>
                <a:t>Yêu cầu Phi Chức năng</a:t>
              </a:r>
            </a:p>
          </p:txBody>
        </p:sp>
      </p:grpSp>
      <p:grpSp>
        <p:nvGrpSpPr>
          <p:cNvPr id="9" name="Group 9"/>
          <p:cNvGrpSpPr/>
          <p:nvPr/>
        </p:nvGrpSpPr>
        <p:grpSpPr>
          <a:xfrm rot="1861787">
            <a:off x="13447917" y="-3851430"/>
            <a:ext cx="11780124" cy="6417901"/>
            <a:chOff x="0" y="0"/>
            <a:chExt cx="863142" cy="470246"/>
          </a:xfrm>
        </p:grpSpPr>
        <p:sp>
          <p:nvSpPr>
            <p:cNvPr id="10" name="Freeform 10"/>
            <p:cNvSpPr/>
            <p:nvPr/>
          </p:nvSpPr>
          <p:spPr>
            <a:xfrm>
              <a:off x="0" y="0"/>
              <a:ext cx="863142" cy="470246"/>
            </a:xfrm>
            <a:custGeom>
              <a:avLst/>
              <a:gdLst/>
              <a:ahLst/>
              <a:cxnLst/>
              <a:rect l="l" t="t" r="r" b="b"/>
              <a:pathLst>
                <a:path w="863142" h="470246">
                  <a:moveTo>
                    <a:pt x="431571" y="0"/>
                  </a:moveTo>
                  <a:cubicBezTo>
                    <a:pt x="193221" y="0"/>
                    <a:pt x="0" y="105268"/>
                    <a:pt x="0" y="235123"/>
                  </a:cubicBezTo>
                  <a:cubicBezTo>
                    <a:pt x="0" y="364978"/>
                    <a:pt x="193221" y="470246"/>
                    <a:pt x="431571" y="470246"/>
                  </a:cubicBezTo>
                  <a:cubicBezTo>
                    <a:pt x="669921" y="470246"/>
                    <a:pt x="863142" y="364978"/>
                    <a:pt x="863142" y="235123"/>
                  </a:cubicBezTo>
                  <a:cubicBezTo>
                    <a:pt x="863142" y="105268"/>
                    <a:pt x="669921" y="0"/>
                    <a:pt x="431571"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11" name="TextBox 11"/>
            <p:cNvSpPr txBox="1"/>
            <p:nvPr/>
          </p:nvSpPr>
          <p:spPr>
            <a:xfrm>
              <a:off x="80920" y="5986"/>
              <a:ext cx="701303" cy="420175"/>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1866404" y="3413988"/>
            <a:ext cx="6595616" cy="12439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⚡Hiệu suất:</a:t>
            </a:r>
          </a:p>
          <a:p>
            <a:pPr algn="l">
              <a:lnSpc>
                <a:spcPts val="3359"/>
              </a:lnSpc>
              <a:spcBef>
                <a:spcPct val="0"/>
              </a:spcBef>
            </a:pPr>
            <a:r>
              <a:rPr lang="en-US" sz="2400">
                <a:solidFill>
                  <a:srgbClr val="FAFAF9"/>
                </a:solidFill>
                <a:latin typeface="Cabin"/>
                <a:ea typeface="Cabin"/>
                <a:cs typeface="Cabin"/>
                <a:sym typeface="Cabin"/>
              </a:rPr>
              <a:t>Thời gian phản hồi &lt;2s cho các giao dịch quan trọng.</a:t>
            </a:r>
          </a:p>
          <a:p>
            <a:pPr algn="l">
              <a:lnSpc>
                <a:spcPts val="3359"/>
              </a:lnSpc>
              <a:spcBef>
                <a:spcPct val="0"/>
              </a:spcBef>
            </a:pPr>
            <a:r>
              <a:rPr lang="en-US" sz="2400">
                <a:solidFill>
                  <a:srgbClr val="FAFAF9"/>
                </a:solidFill>
                <a:latin typeface="Cabin"/>
                <a:ea typeface="Cabin"/>
                <a:cs typeface="Cabin"/>
                <a:sym typeface="Cabin"/>
              </a:rPr>
              <a:t>Xử lý 100+ giao dịch đồng thời.</a:t>
            </a:r>
          </a:p>
        </p:txBody>
      </p:sp>
      <p:sp>
        <p:nvSpPr>
          <p:cNvPr id="13" name="TextBox 13"/>
          <p:cNvSpPr txBox="1"/>
          <p:nvPr/>
        </p:nvSpPr>
        <p:spPr>
          <a:xfrm>
            <a:off x="1866404" y="5353278"/>
            <a:ext cx="6183511" cy="12439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 Bảo mật:</a:t>
            </a:r>
          </a:p>
          <a:p>
            <a:pPr algn="l">
              <a:lnSpc>
                <a:spcPts val="3359"/>
              </a:lnSpc>
              <a:spcBef>
                <a:spcPct val="0"/>
              </a:spcBef>
            </a:pPr>
            <a:r>
              <a:rPr lang="en-US" sz="2400">
                <a:solidFill>
                  <a:srgbClr val="FAFAF9"/>
                </a:solidFill>
                <a:latin typeface="Cabin"/>
                <a:ea typeface="Cabin"/>
                <a:cs typeface="Cabin"/>
                <a:sym typeface="Cabin"/>
              </a:rPr>
              <a:t>Xác thực JWT, mã hóa HTTPS.</a:t>
            </a:r>
          </a:p>
          <a:p>
            <a:pPr algn="l">
              <a:lnSpc>
                <a:spcPts val="3359"/>
              </a:lnSpc>
              <a:spcBef>
                <a:spcPct val="0"/>
              </a:spcBef>
            </a:pPr>
            <a:r>
              <a:rPr lang="en-US" sz="2400">
                <a:solidFill>
                  <a:srgbClr val="FAFAF9"/>
                </a:solidFill>
                <a:latin typeface="Cabin"/>
                <a:ea typeface="Cabin"/>
                <a:cs typeface="Cabin"/>
                <a:sym typeface="Cabin"/>
              </a:rPr>
              <a:t>Ngăn chặn SQL Injection, sao lưu dữ liệu định kỳ.</a:t>
            </a:r>
          </a:p>
        </p:txBody>
      </p:sp>
      <p:sp>
        <p:nvSpPr>
          <p:cNvPr id="14" name="TextBox 14"/>
          <p:cNvSpPr txBox="1"/>
          <p:nvPr/>
        </p:nvSpPr>
        <p:spPr>
          <a:xfrm>
            <a:off x="9750603" y="3413988"/>
            <a:ext cx="7329041" cy="8248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 Khả dụng (Availability):</a:t>
            </a:r>
          </a:p>
          <a:p>
            <a:pPr algn="l">
              <a:lnSpc>
                <a:spcPts val="3359"/>
              </a:lnSpc>
              <a:spcBef>
                <a:spcPct val="0"/>
              </a:spcBef>
            </a:pPr>
            <a:r>
              <a:rPr lang="en-US" sz="2400">
                <a:solidFill>
                  <a:srgbClr val="FAFAF9"/>
                </a:solidFill>
                <a:latin typeface="Cabin"/>
                <a:ea typeface="Cabin"/>
                <a:cs typeface="Cabin"/>
                <a:sym typeface="Cabin"/>
              </a:rPr>
              <a:t>Hoạt động liên tục, downtime tối thiểu (99.9% khả dụng).</a:t>
            </a:r>
          </a:p>
        </p:txBody>
      </p:sp>
      <p:sp>
        <p:nvSpPr>
          <p:cNvPr id="15" name="TextBox 15"/>
          <p:cNvSpPr txBox="1"/>
          <p:nvPr/>
        </p:nvSpPr>
        <p:spPr>
          <a:xfrm>
            <a:off x="9750603" y="5353278"/>
            <a:ext cx="7418869" cy="1243965"/>
          </a:xfrm>
          <a:prstGeom prst="rect">
            <a:avLst/>
          </a:prstGeom>
        </p:spPr>
        <p:txBody>
          <a:bodyPr lIns="0" tIns="0" rIns="0" bIns="0" rtlCol="0" anchor="t">
            <a:spAutoFit/>
          </a:bodyPr>
          <a:lstStyle/>
          <a:p>
            <a:pPr algn="just">
              <a:lnSpc>
                <a:spcPts val="3359"/>
              </a:lnSpc>
              <a:spcBef>
                <a:spcPct val="0"/>
              </a:spcBef>
            </a:pPr>
            <a:r>
              <a:rPr lang="en-US" sz="2400">
                <a:solidFill>
                  <a:srgbClr val="FAFAF9"/>
                </a:solidFill>
                <a:latin typeface="Cabin"/>
                <a:ea typeface="Cabin"/>
                <a:cs typeface="Cabin"/>
                <a:sym typeface="Cabin"/>
              </a:rPr>
              <a:t>💡 Dễ sử dụng (Usability):</a:t>
            </a:r>
          </a:p>
          <a:p>
            <a:pPr algn="just">
              <a:lnSpc>
                <a:spcPts val="3359"/>
              </a:lnSpc>
              <a:spcBef>
                <a:spcPct val="0"/>
              </a:spcBef>
            </a:pPr>
            <a:r>
              <a:rPr lang="en-US" sz="2400">
                <a:solidFill>
                  <a:srgbClr val="FAFAF9"/>
                </a:solidFill>
                <a:latin typeface="Cabin"/>
                <a:ea typeface="Cabin"/>
                <a:cs typeface="Cabin"/>
                <a:sym typeface="Cabin"/>
              </a:rPr>
              <a:t>Giao diện trực quan, thời gian học tập &lt;30 phút cho nhân viên.</a:t>
            </a:r>
          </a:p>
        </p:txBody>
      </p:sp>
      <p:sp>
        <p:nvSpPr>
          <p:cNvPr id="16" name="TextBox 16"/>
          <p:cNvSpPr txBox="1"/>
          <p:nvPr/>
        </p:nvSpPr>
        <p:spPr>
          <a:xfrm>
            <a:off x="1866404" y="7292568"/>
            <a:ext cx="7277596" cy="12439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 Khả năng mở rộng (Scalability):</a:t>
            </a:r>
          </a:p>
          <a:p>
            <a:pPr algn="l">
              <a:lnSpc>
                <a:spcPts val="3359"/>
              </a:lnSpc>
              <a:spcBef>
                <a:spcPct val="0"/>
              </a:spcBef>
            </a:pPr>
            <a:r>
              <a:rPr lang="en-US" sz="2400">
                <a:solidFill>
                  <a:srgbClr val="FAFAF9"/>
                </a:solidFill>
                <a:latin typeface="Cabin"/>
                <a:ea typeface="Cabin"/>
                <a:cs typeface="Cabin"/>
                <a:sym typeface="Cabin"/>
              </a:rPr>
              <a:t>Dễ dàng mở rộng khi số lượng sản phẩm/khách hàng tăng.</a:t>
            </a:r>
          </a:p>
        </p:txBody>
      </p:sp>
      <p:sp>
        <p:nvSpPr>
          <p:cNvPr id="17" name="TextBox 17"/>
          <p:cNvSpPr txBox="1"/>
          <p:nvPr/>
        </p:nvSpPr>
        <p:spPr>
          <a:xfrm>
            <a:off x="9750603" y="7292568"/>
            <a:ext cx="5850731" cy="824865"/>
          </a:xfrm>
          <a:prstGeom prst="rect">
            <a:avLst/>
          </a:prstGeom>
        </p:spPr>
        <p:txBody>
          <a:bodyPr lIns="0" tIns="0" rIns="0" bIns="0" rtlCol="0" anchor="t">
            <a:spAutoFit/>
          </a:bodyPr>
          <a:lstStyle/>
          <a:p>
            <a:pPr algn="l">
              <a:lnSpc>
                <a:spcPts val="3359"/>
              </a:lnSpc>
              <a:spcBef>
                <a:spcPct val="0"/>
              </a:spcBef>
            </a:pPr>
            <a:r>
              <a:rPr lang="en-US" sz="2400">
                <a:solidFill>
                  <a:srgbClr val="FAFAF9"/>
                </a:solidFill>
                <a:latin typeface="Cabin"/>
                <a:ea typeface="Cabin"/>
                <a:cs typeface="Cabin"/>
                <a:sym typeface="Cabin"/>
              </a:rPr>
              <a:t>🛠️ Bảo trì (Maintainability):</a:t>
            </a:r>
          </a:p>
          <a:p>
            <a:pPr algn="l">
              <a:lnSpc>
                <a:spcPts val="3359"/>
              </a:lnSpc>
              <a:spcBef>
                <a:spcPct val="0"/>
              </a:spcBef>
            </a:pPr>
            <a:r>
              <a:rPr lang="en-US" sz="2400">
                <a:solidFill>
                  <a:srgbClr val="FAFAF9"/>
                </a:solidFill>
                <a:latin typeface="Cabin"/>
                <a:ea typeface="Cabin"/>
                <a:cs typeface="Cabin"/>
                <a:sym typeface="Cabin"/>
              </a:rPr>
              <a:t>Mã nguồn rõ ràng, cấu trúc module, dễ bảo trì.</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rot="732514">
            <a:off x="-10374911" y="1028700"/>
            <a:ext cx="23365982" cy="17248343"/>
          </a:xfrm>
          <a:custGeom>
            <a:avLst/>
            <a:gdLst/>
            <a:ahLst/>
            <a:cxnLst/>
            <a:rect l="l" t="t" r="r" b="b"/>
            <a:pathLst>
              <a:path w="23365982" h="17248343">
                <a:moveTo>
                  <a:pt x="0" y="0"/>
                </a:moveTo>
                <a:lnTo>
                  <a:pt x="23365982" y="0"/>
                </a:lnTo>
                <a:lnTo>
                  <a:pt x="23365982" y="17248343"/>
                </a:lnTo>
                <a:lnTo>
                  <a:pt x="0" y="17248343"/>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90872">
            <a:off x="6537065" y="-5926709"/>
            <a:ext cx="16234993" cy="11984377"/>
          </a:xfrm>
          <a:custGeom>
            <a:avLst/>
            <a:gdLst/>
            <a:ahLst/>
            <a:cxnLst/>
            <a:rect l="l" t="t" r="r" b="b"/>
            <a:pathLst>
              <a:path w="16234993" h="11984377">
                <a:moveTo>
                  <a:pt x="0" y="0"/>
                </a:moveTo>
                <a:lnTo>
                  <a:pt x="16234994" y="0"/>
                </a:lnTo>
                <a:lnTo>
                  <a:pt x="16234994" y="11984377"/>
                </a:lnTo>
                <a:lnTo>
                  <a:pt x="0" y="11984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038225"/>
            <a:ext cx="15799323" cy="1123950"/>
          </a:xfrm>
          <a:prstGeom prst="rect">
            <a:avLst/>
          </a:prstGeom>
        </p:spPr>
        <p:txBody>
          <a:bodyPr lIns="0" tIns="0" rIns="0" bIns="0" rtlCol="0" anchor="t">
            <a:spAutoFit/>
          </a:bodyPr>
          <a:lstStyle/>
          <a:p>
            <a:pPr algn="l">
              <a:lnSpc>
                <a:spcPts val="8999"/>
              </a:lnSpc>
            </a:pPr>
            <a:r>
              <a:rPr lang="en-US" sz="7499">
                <a:solidFill>
                  <a:srgbClr val="022B3A"/>
                </a:solidFill>
                <a:latin typeface="Faustina"/>
                <a:ea typeface="Faustina"/>
                <a:cs typeface="Faustina"/>
                <a:sym typeface="Faustina"/>
              </a:rPr>
              <a:t>Cấu trúc Hệ thống: Kiến trúc Tổng quan</a:t>
            </a:r>
          </a:p>
        </p:txBody>
      </p:sp>
      <p:grpSp>
        <p:nvGrpSpPr>
          <p:cNvPr id="5" name="Group 5"/>
          <p:cNvGrpSpPr/>
          <p:nvPr/>
        </p:nvGrpSpPr>
        <p:grpSpPr>
          <a:xfrm rot="1297292">
            <a:off x="-2731958" y="7456864"/>
            <a:ext cx="9816550" cy="4967539"/>
            <a:chOff x="0" y="0"/>
            <a:chExt cx="935786" cy="473542"/>
          </a:xfrm>
        </p:grpSpPr>
        <p:sp>
          <p:nvSpPr>
            <p:cNvPr id="6" name="Freeform 6"/>
            <p:cNvSpPr/>
            <p:nvPr/>
          </p:nvSpPr>
          <p:spPr>
            <a:xfrm>
              <a:off x="0" y="0"/>
              <a:ext cx="935786" cy="473542"/>
            </a:xfrm>
            <a:custGeom>
              <a:avLst/>
              <a:gdLst/>
              <a:ahLst/>
              <a:cxnLst/>
              <a:rect l="l" t="t" r="r" b="b"/>
              <a:pathLst>
                <a:path w="935786" h="473542">
                  <a:moveTo>
                    <a:pt x="467893" y="0"/>
                  </a:moveTo>
                  <a:cubicBezTo>
                    <a:pt x="209483" y="0"/>
                    <a:pt x="0" y="106006"/>
                    <a:pt x="0" y="236771"/>
                  </a:cubicBezTo>
                  <a:cubicBezTo>
                    <a:pt x="0" y="367536"/>
                    <a:pt x="209483" y="473542"/>
                    <a:pt x="467893" y="473542"/>
                  </a:cubicBezTo>
                  <a:cubicBezTo>
                    <a:pt x="726303" y="473542"/>
                    <a:pt x="935786" y="367536"/>
                    <a:pt x="935786" y="236771"/>
                  </a:cubicBezTo>
                  <a:cubicBezTo>
                    <a:pt x="935786" y="106006"/>
                    <a:pt x="726303" y="0"/>
                    <a:pt x="467893"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7" name="TextBox 7"/>
            <p:cNvSpPr txBox="1"/>
            <p:nvPr/>
          </p:nvSpPr>
          <p:spPr>
            <a:xfrm>
              <a:off x="87730" y="6295"/>
              <a:ext cx="760326" cy="422853"/>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rot="956636">
            <a:off x="11818045" y="-1147533"/>
            <a:ext cx="9816550" cy="4528800"/>
            <a:chOff x="0" y="0"/>
            <a:chExt cx="935786" cy="431719"/>
          </a:xfrm>
        </p:grpSpPr>
        <p:sp>
          <p:nvSpPr>
            <p:cNvPr id="9" name="Freeform 9"/>
            <p:cNvSpPr/>
            <p:nvPr/>
          </p:nvSpPr>
          <p:spPr>
            <a:xfrm>
              <a:off x="0" y="0"/>
              <a:ext cx="935786" cy="431719"/>
            </a:xfrm>
            <a:custGeom>
              <a:avLst/>
              <a:gdLst/>
              <a:ahLst/>
              <a:cxnLst/>
              <a:rect l="l" t="t" r="r" b="b"/>
              <a:pathLst>
                <a:path w="935786" h="431719">
                  <a:moveTo>
                    <a:pt x="467893" y="0"/>
                  </a:moveTo>
                  <a:cubicBezTo>
                    <a:pt x="209483" y="0"/>
                    <a:pt x="0" y="96643"/>
                    <a:pt x="0" y="215859"/>
                  </a:cubicBezTo>
                  <a:cubicBezTo>
                    <a:pt x="0" y="335075"/>
                    <a:pt x="209483" y="431719"/>
                    <a:pt x="467893" y="431719"/>
                  </a:cubicBezTo>
                  <a:cubicBezTo>
                    <a:pt x="726303" y="431719"/>
                    <a:pt x="935786" y="335075"/>
                    <a:pt x="935786" y="215859"/>
                  </a:cubicBezTo>
                  <a:cubicBezTo>
                    <a:pt x="935786" y="96643"/>
                    <a:pt x="726303" y="0"/>
                    <a:pt x="467893" y="0"/>
                  </a:cubicBezTo>
                  <a:close/>
                </a:path>
              </a:pathLst>
            </a:custGeom>
            <a:solidFill>
              <a:srgbClr val="000000">
                <a:alpha val="0"/>
              </a:srgbClr>
            </a:solidFill>
            <a:ln w="19050" cap="sq">
              <a:solidFill>
                <a:srgbClr val="FAFAF9"/>
              </a:solidFill>
              <a:prstDash val="solid"/>
              <a:miter/>
            </a:ln>
          </p:spPr>
          <p:txBody>
            <a:bodyPr/>
            <a:lstStyle/>
            <a:p>
              <a:endParaRPr lang="en-US"/>
            </a:p>
          </p:txBody>
        </p:sp>
        <p:sp>
          <p:nvSpPr>
            <p:cNvPr id="10" name="TextBox 10"/>
            <p:cNvSpPr txBox="1"/>
            <p:nvPr/>
          </p:nvSpPr>
          <p:spPr>
            <a:xfrm>
              <a:off x="87730" y="2374"/>
              <a:ext cx="760326" cy="388871"/>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1575902" y="3461828"/>
            <a:ext cx="3740801" cy="5611202"/>
          </a:xfrm>
          <a:custGeom>
            <a:avLst/>
            <a:gdLst/>
            <a:ahLst/>
            <a:cxnLst/>
            <a:rect l="l" t="t" r="r" b="b"/>
            <a:pathLst>
              <a:path w="3740801" h="5611202">
                <a:moveTo>
                  <a:pt x="0" y="0"/>
                </a:moveTo>
                <a:lnTo>
                  <a:pt x="3740801" y="0"/>
                </a:lnTo>
                <a:lnTo>
                  <a:pt x="3740801" y="5611202"/>
                </a:lnTo>
                <a:lnTo>
                  <a:pt x="0" y="5611202"/>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1028700" y="2581371"/>
            <a:ext cx="8865691" cy="504825"/>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bin Bold"/>
                <a:ea typeface="Cabin Bold"/>
                <a:cs typeface="Cabin Bold"/>
                <a:sym typeface="Cabin Bold"/>
              </a:rPr>
              <a:t>Sơ đồ Kiến trúc Hệ thống (Client-Server kết hợp MVC):</a:t>
            </a:r>
          </a:p>
        </p:txBody>
      </p:sp>
      <p:sp>
        <p:nvSpPr>
          <p:cNvPr id="13" name="TextBox 13"/>
          <p:cNvSpPr txBox="1"/>
          <p:nvPr/>
        </p:nvSpPr>
        <p:spPr>
          <a:xfrm>
            <a:off x="6950986" y="3414203"/>
            <a:ext cx="5653385" cy="250126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Cabin Bold"/>
                <a:ea typeface="Cabin Bold"/>
                <a:cs typeface="Cabin Bold"/>
                <a:sym typeface="Cabin Bold"/>
              </a:rPr>
              <a:t>Công nghệ lựa chọn:</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Frontend: ReactJS</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Backend: Node.js với Express framework</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Cơ sở dữ liệu: MySQL</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Bảo mật: JWT, HTTPS</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Công cụ: Git, GitHub, Docker</a:t>
            </a:r>
          </a:p>
        </p:txBody>
      </p:sp>
      <p:sp>
        <p:nvSpPr>
          <p:cNvPr id="14" name="TextBox 14"/>
          <p:cNvSpPr txBox="1"/>
          <p:nvPr/>
        </p:nvSpPr>
        <p:spPr>
          <a:xfrm>
            <a:off x="6950986" y="6707725"/>
            <a:ext cx="5554414" cy="166306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Cabin Bold"/>
                <a:ea typeface="Cabin Bold"/>
                <a:cs typeface="Cabin Bold"/>
                <a:sym typeface="Cabin Bold"/>
              </a:rPr>
              <a:t>Lý do lựa chọn:</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Hiệu suất cao, tính linh hoạt</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Cộng đồng lớn, dễ bảo trì</a:t>
            </a:r>
          </a:p>
          <a:p>
            <a:pPr marL="518160" lvl="1" indent="-259080" algn="l">
              <a:lnSpc>
                <a:spcPts val="3359"/>
              </a:lnSpc>
              <a:spcBef>
                <a:spcPct val="0"/>
              </a:spcBef>
              <a:buFont typeface="Arial"/>
              <a:buChar char="•"/>
            </a:pPr>
            <a:r>
              <a:rPr lang="en-US" sz="2400">
                <a:solidFill>
                  <a:srgbClr val="000000"/>
                </a:solidFill>
                <a:latin typeface="Cabin"/>
                <a:ea typeface="Cabin"/>
                <a:cs typeface="Cabin"/>
                <a:sym typeface="Cabin"/>
              </a:rPr>
              <a:t>Phù hợp với mô hình phát triển hiện đại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1436</Words>
  <Application>Microsoft Office PowerPoint</Application>
  <PresentationFormat>Custom</PresentationFormat>
  <Paragraphs>136</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Asap</vt:lpstr>
      <vt:lpstr>Cabin</vt:lpstr>
      <vt:lpstr>Cabin Semi-Bold</vt:lpstr>
      <vt:lpstr>Arial</vt:lpstr>
      <vt:lpstr>Faustina</vt:lpstr>
      <vt:lpstr>Asap Bold</vt:lpstr>
      <vt:lpstr>Calibri</vt:lpstr>
      <vt:lpstr>Noto Sans Bold</vt:lpstr>
      <vt:lpstr>Faustina Bold</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Kinh doanh Hồ sơ Công ty Trống Xanh dương Hồng Phong cách 3D</dc:title>
  <cp:lastModifiedBy>01 Cimnini</cp:lastModifiedBy>
  <cp:revision>2</cp:revision>
  <dcterms:created xsi:type="dcterms:W3CDTF">2006-08-16T00:00:00Z</dcterms:created>
  <dcterms:modified xsi:type="dcterms:W3CDTF">2025-06-29T17:56:02Z</dcterms:modified>
  <dc:identifier>DAGreFPLpog</dc:identifier>
</cp:coreProperties>
</file>